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fntdata" ContentType="application/x-fontdata"/>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notesSlides/notesSlide12.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viewProps.xml" ContentType="application/vnd.openxmlformats-officedocument.presentationml.viewProps+xml"/>
  <Override PartName="/ppt/slides/slide9.xml" ContentType="application/vnd.openxmlformats-officedocument.presentationml.slide+xml"/>
  <Override PartName="/ppt/notesSlides/notesSlide9.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8288000" cy="10287000"/>
  <p:notesSz cx="6858000" cy="9144000"/>
  <p:embeddedFontLst>
    <p:embeddedFont>
      <p:font typeface="Impact" panose="020B0806030902050204" pitchFamily="34" charset="0"/>
      <p:regular r:id="rId20"/>
    </p:embeddedFont>
    <p:embeddedFont>
      <p:font typeface="Nunito Sans" pitchFamily="2" charset="77"/>
      <p:regular r:id="rId21"/>
      <p:bold r:id="rId22"/>
      <p:italic r:id="rId23"/>
      <p:boldItalic r:id="rId24"/>
    </p:embeddedFont>
    <p:embeddedFont>
      <p:font typeface="Nunito Sans Semi-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94607" autoAdjust="0"/>
  </p:normalViewPr>
  <p:slideViewPr>
    <p:cSldViewPr>
      <p:cViewPr>
        <p:scale>
          <a:sx n="69" d="100"/>
          <a:sy n="69" d="100"/>
        </p:scale>
        <p:origin x="3056" y="10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font" Target="/ppt/fonts/font7.fntdata" Id="rId26" /><Relationship Type="http://schemas.openxmlformats.org/officeDocument/2006/relationships/slide" Target="/ppt/slides/slide2.xml" Id="rId3" /><Relationship Type="http://schemas.openxmlformats.org/officeDocument/2006/relationships/font" Target="/ppt/fonts/font2.fntdata"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font" Target="/ppt/fonts/font6.fntdata"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font" Target="/ppt/fonts/font1.fntdata" Id="rId20" /><Relationship Type="http://schemas.openxmlformats.org/officeDocument/2006/relationships/theme" Target="/ppt/theme/theme1.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font" Target="/ppt/fonts/font5.fntdata"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font" Target="/ppt/fonts/font4.fntdata" Id="rId23" /><Relationship Type="http://schemas.openxmlformats.org/officeDocument/2006/relationships/viewProps" Target="/ppt/viewProps.xml" Id="rId28" /><Relationship Type="http://schemas.openxmlformats.org/officeDocument/2006/relationships/slide" Target="/ppt/slides/slide9.xml" Id="rId10" /><Relationship Type="http://schemas.openxmlformats.org/officeDocument/2006/relationships/notesMaster" Target="/ppt/notesMasters/notesMaster1.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font" Target="/ppt/fonts/font3.fntdata" Id="rId22" /><Relationship Type="http://schemas.openxmlformats.org/officeDocument/2006/relationships/presProps" Target="/ppt/presProps.xml" Id="rId27" /><Relationship Type="http://schemas.openxmlformats.org/officeDocument/2006/relationships/tableStyles" Target="/ppt/tableStyles.xml" Id="rId30"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16081-4037-9742-8D6E-347C0E29D95F}"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32EB-2754-7A47-9B35-0480B46DDDAB}" type="slidenum">
              <a:rPr lang="en-US" smtClean="0"/>
              <a:t>‹#›</a:t>
            </a:fld>
            <a:endParaRPr lang="en-US"/>
          </a:p>
        </p:txBody>
      </p:sp>
    </p:spTree>
    <p:extLst>
      <p:ext uri="{BB962C8B-B14F-4D97-AF65-F5344CB8AC3E}">
        <p14:creationId xmlns:p14="http://schemas.microsoft.com/office/powerpoint/2010/main" val="211464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4.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a:t>
            </a:fld>
            <a:endParaRPr lang="en-US"/>
          </a:p>
        </p:txBody>
      </p:sp>
    </p:spTree>
    <p:extLst>
      <p:ext uri="{BB962C8B-B14F-4D97-AF65-F5344CB8AC3E}">
        <p14:creationId xmlns:p14="http://schemas.microsoft.com/office/powerpoint/2010/main" val="10690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10</a:t>
            </a:fld>
            <a:endParaRPr lang="en-US"/>
          </a:p>
        </p:txBody>
      </p:sp>
    </p:spTree>
    <p:extLst>
      <p:ext uri="{BB962C8B-B14F-4D97-AF65-F5344CB8AC3E}">
        <p14:creationId xmlns:p14="http://schemas.microsoft.com/office/powerpoint/2010/main" val="39550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11</a:t>
            </a:fld>
            <a:endParaRPr lang="en-US"/>
          </a:p>
        </p:txBody>
      </p:sp>
    </p:spTree>
    <p:extLst>
      <p:ext uri="{BB962C8B-B14F-4D97-AF65-F5344CB8AC3E}">
        <p14:creationId xmlns:p14="http://schemas.microsoft.com/office/powerpoint/2010/main" val="7145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12</a:t>
            </a:fld>
            <a:endParaRPr lang="en-US"/>
          </a:p>
        </p:txBody>
      </p:sp>
    </p:spTree>
    <p:extLst>
      <p:ext uri="{BB962C8B-B14F-4D97-AF65-F5344CB8AC3E}">
        <p14:creationId xmlns:p14="http://schemas.microsoft.com/office/powerpoint/2010/main" val="427584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13</a:t>
            </a:fld>
            <a:endParaRPr lang="en-US"/>
          </a:p>
        </p:txBody>
      </p:sp>
    </p:spTree>
    <p:extLst>
      <p:ext uri="{BB962C8B-B14F-4D97-AF65-F5344CB8AC3E}">
        <p14:creationId xmlns:p14="http://schemas.microsoft.com/office/powerpoint/2010/main" val="388120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14</a:t>
            </a:fld>
            <a:endParaRPr lang="en-US"/>
          </a:p>
        </p:txBody>
      </p:sp>
    </p:spTree>
    <p:extLst>
      <p:ext uri="{BB962C8B-B14F-4D97-AF65-F5344CB8AC3E}">
        <p14:creationId xmlns:p14="http://schemas.microsoft.com/office/powerpoint/2010/main" val="31908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15</a:t>
            </a:fld>
            <a:endParaRPr lang="en-US"/>
          </a:p>
        </p:txBody>
      </p:sp>
    </p:spTree>
    <p:extLst>
      <p:ext uri="{BB962C8B-B14F-4D97-AF65-F5344CB8AC3E}">
        <p14:creationId xmlns:p14="http://schemas.microsoft.com/office/powerpoint/2010/main" val="131571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16</a:t>
            </a:fld>
            <a:endParaRPr lang="en-US"/>
          </a:p>
        </p:txBody>
      </p:sp>
    </p:spTree>
    <p:extLst>
      <p:ext uri="{BB962C8B-B14F-4D97-AF65-F5344CB8AC3E}">
        <p14:creationId xmlns:p14="http://schemas.microsoft.com/office/powerpoint/2010/main" val="11570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17</a:t>
            </a:fld>
            <a:endParaRPr lang="en-US"/>
          </a:p>
        </p:txBody>
      </p:sp>
    </p:spTree>
    <p:extLst>
      <p:ext uri="{BB962C8B-B14F-4D97-AF65-F5344CB8AC3E}">
        <p14:creationId xmlns:p14="http://schemas.microsoft.com/office/powerpoint/2010/main" val="40784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2</a:t>
            </a:fld>
            <a:endParaRPr lang="en-US"/>
          </a:p>
        </p:txBody>
      </p:sp>
    </p:spTree>
    <p:extLst>
      <p:ext uri="{BB962C8B-B14F-4D97-AF65-F5344CB8AC3E}">
        <p14:creationId xmlns:p14="http://schemas.microsoft.com/office/powerpoint/2010/main" val="31178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3</a:t>
            </a:fld>
            <a:endParaRPr lang="en-US"/>
          </a:p>
        </p:txBody>
      </p:sp>
    </p:spTree>
    <p:extLst>
      <p:ext uri="{BB962C8B-B14F-4D97-AF65-F5344CB8AC3E}">
        <p14:creationId xmlns:p14="http://schemas.microsoft.com/office/powerpoint/2010/main" val="368716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4</a:t>
            </a:fld>
            <a:endParaRPr lang="en-US"/>
          </a:p>
        </p:txBody>
      </p:sp>
    </p:spTree>
    <p:extLst>
      <p:ext uri="{BB962C8B-B14F-4D97-AF65-F5344CB8AC3E}">
        <p14:creationId xmlns:p14="http://schemas.microsoft.com/office/powerpoint/2010/main" val="374615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5</a:t>
            </a:fld>
            <a:endParaRPr lang="en-US"/>
          </a:p>
        </p:txBody>
      </p:sp>
    </p:spTree>
    <p:extLst>
      <p:ext uri="{BB962C8B-B14F-4D97-AF65-F5344CB8AC3E}">
        <p14:creationId xmlns:p14="http://schemas.microsoft.com/office/powerpoint/2010/main" val="37289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6</a:t>
            </a:fld>
            <a:endParaRPr lang="en-US"/>
          </a:p>
        </p:txBody>
      </p:sp>
    </p:spTree>
    <p:extLst>
      <p:ext uri="{BB962C8B-B14F-4D97-AF65-F5344CB8AC3E}">
        <p14:creationId xmlns:p14="http://schemas.microsoft.com/office/powerpoint/2010/main" val="166284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7</a:t>
            </a:fld>
            <a:endParaRPr lang="en-US"/>
          </a:p>
        </p:txBody>
      </p:sp>
    </p:spTree>
    <p:extLst>
      <p:ext uri="{BB962C8B-B14F-4D97-AF65-F5344CB8AC3E}">
        <p14:creationId xmlns:p14="http://schemas.microsoft.com/office/powerpoint/2010/main" val="18552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8</a:t>
            </a:fld>
            <a:endParaRPr lang="en-US"/>
          </a:p>
        </p:txBody>
      </p:sp>
    </p:spTree>
    <p:extLst>
      <p:ext uri="{BB962C8B-B14F-4D97-AF65-F5344CB8AC3E}">
        <p14:creationId xmlns:p14="http://schemas.microsoft.com/office/powerpoint/2010/main" val="29390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9</a:t>
            </a:fld>
            <a:endParaRPr lang="en-US"/>
          </a:p>
        </p:txBody>
      </p:sp>
    </p:spTree>
    <p:extLst>
      <p:ext uri="{BB962C8B-B14F-4D97-AF65-F5344CB8AC3E}">
        <p14:creationId xmlns:p14="http://schemas.microsoft.com/office/powerpoint/2010/main" val="568708410"/>
      </p:ext>
    </p:extLst>
  </p:cSld>
  <p:clrMapOvr>
    <a:masterClrMapping/>
  </p:clrMapOvr>
</p:note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jpg" Id="rId3" /><Relationship Type="http://schemas.openxmlformats.org/officeDocument/2006/relationships/notesSlide" Target="/ppt/notesSlides/notesSlide1.xml" Id="rId2" /><Relationship Type="http://schemas.openxmlformats.org/officeDocument/2006/relationships/slideLayout" Target="/ppt/slideLayouts/slideLayout7.xml" Id="rId1" /><Relationship Type="http://schemas.openxmlformats.org/officeDocument/2006/relationships/image" Target="/ppt/media/image4.png" Id="rId6" /><Relationship Type="http://schemas.openxmlformats.org/officeDocument/2006/relationships/image" Target="/ppt/media/image3.svg" Id="rId5" /><Relationship Type="http://schemas.openxmlformats.org/officeDocument/2006/relationships/image" Target="/ppt/media/image2.png" Id="rId4" /></Relationships>
</file>

<file path=ppt/slides/_rels/slide10.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0.xml" Id="rId2" /><Relationship Type="http://schemas.openxmlformats.org/officeDocument/2006/relationships/slideLayout" Target="/ppt/slideLayouts/slideLayout7.xml" Id="rId1" /></Relationships>
</file>

<file path=ppt/slides/_rels/slide11.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1.xml" Id="rId2" /><Relationship Type="http://schemas.openxmlformats.org/officeDocument/2006/relationships/slideLayout" Target="/ppt/slideLayouts/slideLayout7.xml" Id="rId1" /></Relationships>
</file>

<file path=ppt/slides/_rels/slide12.xml.rels>&#65279;<?xml version="1.0" encoding="utf-8"?><Relationships xmlns="http://schemas.openxmlformats.org/package/2006/relationships"><Relationship Type="http://schemas.openxmlformats.org/officeDocument/2006/relationships/image" Target="/ppt/media/image7.jpeg" Id="rId3" /><Relationship Type="http://schemas.openxmlformats.org/officeDocument/2006/relationships/notesSlide" Target="/ppt/notesSlides/notesSlide12.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3.xml" Id="rId2" /><Relationship Type="http://schemas.openxmlformats.org/officeDocument/2006/relationships/slideLayout" Target="/ppt/slideLayouts/slideLayout7.xml" Id="rId1" /></Relationships>
</file>

<file path=ppt/slides/_rels/slide1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4.xml" Id="rId2" /><Relationship Type="http://schemas.openxmlformats.org/officeDocument/2006/relationships/slideLayout" Target="/ppt/slideLayouts/slideLayout7.xml" Id="rId1" /></Relationships>
</file>

<file path=ppt/slides/_rels/slide15.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5.xml" Id="rId2" /><Relationship Type="http://schemas.openxmlformats.org/officeDocument/2006/relationships/slideLayout" Target="/ppt/slideLayouts/slideLayout7.xml" Id="rId1" /></Relationships>
</file>

<file path=ppt/slides/_rels/slide16.xml.rels>&#65279;<?xml version="1.0" encoding="utf-8"?><Relationships xmlns="http://schemas.openxmlformats.org/package/2006/relationships"><Relationship Type="http://schemas.openxmlformats.org/officeDocument/2006/relationships/image" Target="/ppt/media/image8.jpeg" Id="rId3" /><Relationship Type="http://schemas.openxmlformats.org/officeDocument/2006/relationships/notesSlide" Target="/ppt/notesSlides/notesSlide16.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7.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7.xml" Id="rId2" /><Relationship Type="http://schemas.openxmlformats.org/officeDocument/2006/relationships/slideLayout" Target="/ppt/slideLayouts/slideLayout7.xml" Id="rId1" /><Relationship Type="http://schemas.openxmlformats.org/officeDocument/2006/relationships/image" Target="/ppt/media/image4.png" Id="rId6" /><Relationship Type="http://schemas.openxmlformats.org/officeDocument/2006/relationships/image" Target="/ppt/media/image9.jpeg" Id="rId5" /><Relationship Type="http://schemas.openxmlformats.org/officeDocument/2006/relationships/image" Target="/ppt/media/image3.svg" Id="rId4" /></Relationships>
</file>

<file path=ppt/slides/_rels/slide2.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image" Target="/ppt/media/image5.jpg" Id="rId3" /><Relationship Type="http://schemas.openxmlformats.org/officeDocument/2006/relationships/notesSlide" Target="/ppt/notesSlides/notesSlide3.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4.xml" Id="rId2" /><Relationship Type="http://schemas.openxmlformats.org/officeDocument/2006/relationships/slideLayout" Target="/ppt/slideLayouts/slideLayout7.xml" Id="rId1" /></Relationships>
</file>

<file path=ppt/slides/_rels/slide5.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5.xml" Id="rId2" /><Relationship Type="http://schemas.openxmlformats.org/officeDocument/2006/relationships/slideLayout" Target="/ppt/slideLayouts/slideLayout7.xml" Id="rId1" /></Relationships>
</file>

<file path=ppt/slides/_rels/slide6.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6.xml" Id="rId2" /><Relationship Type="http://schemas.openxmlformats.org/officeDocument/2006/relationships/slideLayout" Target="/ppt/slideLayouts/slideLayout7.xml" Id="rId1" /></Relationships>
</file>

<file path=ppt/slides/_rels/slide7.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7.xml" Id="rId2" /><Relationship Type="http://schemas.openxmlformats.org/officeDocument/2006/relationships/slideLayout" Target="/ppt/slideLayouts/slideLayout7.xml" Id="rId1" /></Relationships>
</file>

<file path=ppt/slides/_rels/slide8.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8.xml" Id="rId2" /><Relationship Type="http://schemas.openxmlformats.org/officeDocument/2006/relationships/slideLayout" Target="/ppt/slideLayouts/slideLayout7.xml" Id="rId1" /></Relationships>
</file>

<file path=ppt/slides/_rels/slide9.xml.rels>&#65279;<?xml version="1.0" encoding="utf-8"?><Relationships xmlns="http://schemas.openxmlformats.org/package/2006/relationships"><Relationship Type="http://schemas.openxmlformats.org/officeDocument/2006/relationships/image" Target="/ppt/media/image6.jpeg" Id="rId3" /><Relationship Type="http://schemas.openxmlformats.org/officeDocument/2006/relationships/notesSlide" Target="/ppt/notesSlides/notesSlide9.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966960" y="3856091"/>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young child sitting at a table with a backpack&#10;&#10;Description automatically generated">
            <a:extLst>
              <a:ext uri="{FF2B5EF4-FFF2-40B4-BE49-F238E27FC236}">
                <a16:creationId xmlns:a16="http://schemas.microsoft.com/office/drawing/2014/main" id="{C89DE8A2-1C6D-7F7D-2E61-C2AC90FC2731}"/>
              </a:ext>
            </a:extLst>
          </p:cNvPr>
          <p:cNvPicPr>
            <a:picLocks noChangeAspect="1"/>
          </p:cNvPicPr>
          <p:nvPr/>
        </p:nvPicPr>
        <p:blipFill>
          <a:blip r:embed="rId3"/>
          <a:srcRect l="15105"/>
          <a:stretch/>
        </p:blipFill>
        <p:spPr>
          <a:xfrm>
            <a:off x="9769212" y="1163873"/>
            <a:ext cx="7696200" cy="5099383"/>
          </a:xfrm>
          <a:prstGeom prst="rect">
            <a:avLst/>
          </a:prstGeom>
        </p:spPr>
      </p:pic>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592060" y="954817"/>
            <a:ext cx="9725186" cy="4431983"/>
          </a:xfrm>
          <a:prstGeom prst="rect">
            <a:avLst/>
          </a:prstGeom>
        </p:spPr>
        <p:txBody>
          <a:bodyPr wrap="square" lIns="0" tIns="0" rIns="0" bIns="0" rtlCol="0" anchor="t">
            <a:spAutoFit/>
          </a:bodyPr>
          <a:lstStyle/>
          <a:p>
            <a:pPr algn="l"/>
            <a:r>
              <a:rPr lang="en-US" sz="9600" dirty="0">
                <a:solidFill>
                  <a:srgbClr val="D22D35"/>
                </a:solidFill>
                <a:latin typeface="Impact"/>
                <a:ea typeface="Impact"/>
                <a:cs typeface="Impact"/>
                <a:sym typeface="Impact"/>
              </a:rPr>
              <a:t>UN MUNDO SIN MATRIMONIO INFANTIL</a:t>
            </a:r>
          </a:p>
        </p:txBody>
      </p:sp>
      <p:sp>
        <p:nvSpPr>
          <p:cNvPr id="11" name="TextBox 11"/>
          <p:cNvSpPr txBox="1"/>
          <p:nvPr/>
        </p:nvSpPr>
        <p:spPr>
          <a:xfrm>
            <a:off x="533400" y="9377303"/>
            <a:ext cx="5334000"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r>
              <a:rPr lang="en-US" sz="3200" b="1" dirty="0">
                <a:solidFill>
                  <a:srgbClr val="000000"/>
                </a:solidFill>
                <a:latin typeface="Nunito Sans"/>
                <a:ea typeface="Nunito Sans"/>
                <a:cs typeface="Nunito Sans"/>
                <a:sym typeface="Nunito Sans"/>
              </a:rPr>
              <a:t>/es</a:t>
            </a:r>
          </a:p>
        </p:txBody>
      </p:sp>
      <p:sp>
        <p:nvSpPr>
          <p:cNvPr id="12" name="TextBox 12"/>
          <p:cNvSpPr txBox="1"/>
          <p:nvPr/>
        </p:nvSpPr>
        <p:spPr>
          <a:xfrm>
            <a:off x="586980" y="6065659"/>
            <a:ext cx="8023620" cy="2000548"/>
          </a:xfrm>
          <a:prstGeom prst="rect">
            <a:avLst/>
          </a:prstGeom>
        </p:spPr>
        <p:txBody>
          <a:bodyPr wrap="square" lIns="0" tIns="0" rIns="0" bIns="0" rtlCol="0" anchor="t">
            <a:spAutoFit/>
          </a:bodyPr>
          <a:lstStyle/>
          <a:p>
            <a:pPr marL="0" lvl="0" indent="0" algn="l">
              <a:lnSpc>
                <a:spcPts val="3919"/>
              </a:lnSpc>
            </a:pPr>
            <a:r>
              <a:rPr lang="en-US" sz="3200" b="1" spc="207" dirty="0">
                <a:solidFill>
                  <a:srgbClr val="000000"/>
                </a:solidFill>
                <a:latin typeface="Nunito Sans Semi-Bold"/>
                <a:ea typeface="Nunito Sans Semi-Bold"/>
                <a:cs typeface="Nunito Sans Semi-Bold"/>
                <a:sym typeface="Nunito Sans Semi-Bold"/>
              </a:rPr>
              <a:t>SEMANA MUNDIAL DE JURAMENTOS POR EL FIN DEL MATRIMONIO INFANTIL</a:t>
            </a:r>
          </a:p>
          <a:p>
            <a:pPr marL="0" lvl="0" indent="0" algn="l">
              <a:lnSpc>
                <a:spcPts val="3919"/>
              </a:lnSpc>
            </a:pPr>
            <a:r>
              <a:rPr lang="en-US" sz="3200" b="1" spc="207" dirty="0">
                <a:solidFill>
                  <a:srgbClr val="000000"/>
                </a:solidFill>
                <a:latin typeface="Nunito Sans Semi-Bold"/>
                <a:ea typeface="Nunito Sans Semi-Bold"/>
                <a:cs typeface="Nunito Sans Semi-Bold"/>
                <a:sym typeface="Nunito Sans Semi-Bold"/>
              </a:rPr>
              <a:t>DE 2 A 8 DE DICIEMBRE DE 2024</a:t>
            </a:r>
          </a:p>
        </p:txBody>
      </p:sp>
      <p:sp>
        <p:nvSpPr>
          <p:cNvPr id="18" name="TextBox 11">
            <a:extLst>
              <a:ext uri="{FF2B5EF4-FFF2-40B4-BE49-F238E27FC236}">
                <a16:creationId xmlns:a16="http://schemas.microsoft.com/office/drawing/2014/main" id="{EF0814CD-5855-B6DB-B4B2-5BE0B3322D00}"/>
              </a:ext>
            </a:extLst>
          </p:cNvPr>
          <p:cNvSpPr txBox="1"/>
          <p:nvPr/>
        </p:nvSpPr>
        <p:spPr>
          <a:xfrm>
            <a:off x="8610600" y="9059926"/>
            <a:ext cx="3791060" cy="1012585"/>
          </a:xfrm>
          <a:prstGeom prst="rect">
            <a:avLst/>
          </a:prstGeom>
        </p:spPr>
        <p:txBody>
          <a:bodyPr wrap="square" lIns="0" tIns="0" rIns="0" bIns="0" rtlCol="0" anchor="t">
            <a:spAutoFit/>
          </a:bodyPr>
          <a:lstStyle/>
          <a:p>
            <a:pPr marL="0" lvl="0" indent="0" algn="ctr">
              <a:lnSpc>
                <a:spcPct val="120000"/>
              </a:lnSpc>
            </a:pPr>
            <a:r>
              <a:rPr lang="en-US" sz="2800" dirty="0">
                <a:solidFill>
                  <a:srgbClr val="000000"/>
                </a:solidFill>
                <a:latin typeface="Nunito Sans"/>
                <a:ea typeface="Nunito Sans"/>
                <a:cs typeface="Nunito Sans"/>
                <a:sym typeface="Nunito Sans"/>
              </a:rPr>
              <a:t>PUEDES AGREGAR TU LOGO AQUÍ</a:t>
            </a:r>
          </a:p>
        </p:txBody>
      </p:sp>
      <p:pic>
        <p:nvPicPr>
          <p:cNvPr id="4" name="Picture 3" descr="A black and white image of a globe&#10;&#10;Description automatically generated">
            <a:extLst>
              <a:ext uri="{FF2B5EF4-FFF2-40B4-BE49-F238E27FC236}">
                <a16:creationId xmlns:a16="http://schemas.microsoft.com/office/drawing/2014/main" id="{D9312F23-2F9B-EB2C-4A17-AF65A9B37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3199" y="8865630"/>
            <a:ext cx="3658471" cy="1034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03957"/>
            <a:ext cx="16383000"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¿CUÁLES SON LAS CAUSAS DEL MATRIMONIO INFANTIL?</a:t>
            </a:r>
          </a:p>
        </p:txBody>
      </p:sp>
      <p:sp>
        <p:nvSpPr>
          <p:cNvPr id="10" name="TextBox 10"/>
          <p:cNvSpPr txBox="1"/>
          <p:nvPr/>
        </p:nvSpPr>
        <p:spPr>
          <a:xfrm>
            <a:off x="533400" y="2453209"/>
            <a:ext cx="15305792" cy="613526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El matrimonio infantil también genera pobreza: como a las niñas las casan, no terminan la educación obligatoria y tienen menos probabilidades encontrar un trabajo decente en el futuro. Las hijas de jóvenes que se casaron en la infancia también tienen más chances de vulnerabilidad al matrimonio infantil, con lo que el ciclo de la pobreza no se rompe</a:t>
            </a:r>
            <a:r>
              <a:rPr lang="en-GB" sz="2800" kern="100" dirty="0">
                <a:effectLst/>
                <a:latin typeface="Nunito Sans" pitchFamily="2" charset="77"/>
                <a:ea typeface="Avenir" panose="02000503020000020003" pitchFamily="2" charset="0"/>
                <a:cs typeface="Avenir" panose="02000503020000020003" pitchFamily="2" charset="0"/>
              </a:rPr>
              <a:t>.</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Vivir en una zona de conflicto o vulnerable a los impactos de desastres climáticos también expone más a las niñas al matrimonio infantil. Esto suele ocurrir porque padres y madres creen que sus hijas estarán más protegidas si están casadas</a:t>
            </a:r>
            <a:r>
              <a:rPr lang="en-GB" sz="2800" kern="100" dirty="0">
                <a:effectLst/>
                <a:latin typeface="Nunito Sans" pitchFamily="2" charset="77"/>
                <a:ea typeface="Avenir" panose="02000503020000020003" pitchFamily="2" charset="0"/>
                <a:cs typeface="Avenir" panose="02000503020000020003" pitchFamily="2" charset="0"/>
              </a:rPr>
              <a:t>.</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Leyes y sistemas de gobierno deficientes: aunque la ley determine que la edad mínima legal para casarse es 18 años sin excepción, los gobiernos tienen que gastar dinero para garantizar que la ley se cumpla. También tienen que ofrecer servicios que eviten que las niñas se casen, como asistencia social para la infancia, o acceso a educación gratuita para que las niñas puedan estudiar</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648AC854-C090-0389-F327-1B0E58ED1322}"/>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3" name="Picture 2" descr="A black and white image of a globe&#10;&#10;Description automatically generated">
            <a:extLst>
              <a:ext uri="{FF2B5EF4-FFF2-40B4-BE49-F238E27FC236}">
                <a16:creationId xmlns:a16="http://schemas.microsoft.com/office/drawing/2014/main" id="{4C51BB62-E13C-6D5F-466A-AE413FD15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290300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52061"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¿CUÁLES SON LOS IMPACTOS DEL MATRIMONIO INFANTIL?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E80E8EDC-2289-396A-3478-10BA5BD61C87}"/>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039AA7C7-80E2-7B81-01FD-563A7184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1442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68400" y="0"/>
            <a:ext cx="4419600" cy="54483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576914"/>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¿CUÁLES SON LOS IMPACTOS DEL MATRIMONIO INFANTIL?</a:t>
            </a:r>
          </a:p>
        </p:txBody>
      </p:sp>
      <p:sp>
        <p:nvSpPr>
          <p:cNvPr id="10" name="TextBox 10"/>
          <p:cNvSpPr txBox="1"/>
          <p:nvPr/>
        </p:nvSpPr>
        <p:spPr>
          <a:xfrm>
            <a:off x="565954" y="2526166"/>
            <a:ext cx="13057187" cy="4648708"/>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El matrimonio infantil quita a las niñas muchos de sus derechos humanos básicos, y pone en peligro su salud, educación y bienestar general</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Si las niñas a las que se casa iban a la escuela, el matrimonio infantil normalmente significa el fin abrupto de la educación formal. No poder estudiar limita la habilidad de las niñas de comprender sus derechos o de conocer la ley, e impide el desarrollo del aprendizaje y la adquisición de otras habilidades</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Cuando una niña se casa, suele terminar dedicando muchas horas al trabajo doméstico para el marido y la familia. Esto se traduce en que el matrimonio infantil obliga a las niñas a transformarse en víctimas del trabajo infantil.</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6" name="Picture 5" descr="A child with a backpack&#10;&#10;Description automatically generated">
            <a:extLst>
              <a:ext uri="{FF2B5EF4-FFF2-40B4-BE49-F238E27FC236}">
                <a16:creationId xmlns:a16="http://schemas.microsoft.com/office/drawing/2014/main" id="{627AE2C7-8C0E-2A60-9CE1-72BC017B4FBF}"/>
              </a:ext>
            </a:extLst>
          </p:cNvPr>
          <p:cNvPicPr>
            <a:picLocks noChangeAspect="1"/>
          </p:cNvPicPr>
          <p:nvPr/>
        </p:nvPicPr>
        <p:blipFill>
          <a:blip r:embed="rId3" cstate="screen">
            <a:extLst>
              <a:ext uri="{28A0092B-C50C-407E-A947-70E740481C1C}">
                <a14:useLocalDpi xmlns:a14="http://schemas.microsoft.com/office/drawing/2010/main"/>
              </a:ext>
            </a:extLst>
          </a:blip>
          <a:srcRect t="-517"/>
          <a:stretch/>
        </p:blipFill>
        <p:spPr>
          <a:xfrm>
            <a:off x="13839301" y="190500"/>
            <a:ext cx="4232540" cy="6209849"/>
          </a:xfrm>
          <a:prstGeom prst="rect">
            <a:avLst/>
          </a:prstGeom>
        </p:spPr>
      </p:pic>
      <p:sp>
        <p:nvSpPr>
          <p:cNvPr id="13" name="TextBox 12">
            <a:extLst>
              <a:ext uri="{FF2B5EF4-FFF2-40B4-BE49-F238E27FC236}">
                <a16:creationId xmlns:a16="http://schemas.microsoft.com/office/drawing/2014/main" id="{6EE2CC13-5A80-FDB6-1ACC-42E7494735DB}"/>
              </a:ext>
            </a:extLst>
          </p:cNvPr>
          <p:cNvSpPr txBox="1"/>
          <p:nvPr/>
        </p:nvSpPr>
        <p:spPr>
          <a:xfrm>
            <a:off x="457756" y="7237208"/>
            <a:ext cx="15315643" cy="1562735"/>
          </a:xfrm>
          <a:prstGeom prst="rect">
            <a:avLst/>
          </a:prstGeom>
          <a:noFill/>
        </p:spPr>
        <p:txBody>
          <a:bodyPr wrap="square">
            <a:spAutoFit/>
          </a:bodyPr>
          <a:lstStyle/>
          <a:p>
            <a:pPr marL="34290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En las sociedades en las que ocurre el matrimonio infantil, hay altas probabilidades de violencia física contra mujeres y niñas a manos de sus esposos. Esto se debe a la dinámica de poder entre una niña y un esposo normalmente adulto y mucho mayor que ella</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521A9DE7-3AB9-D460-FF52-C6C073BEC100}"/>
              </a:ext>
            </a:extLst>
          </p:cNvPr>
          <p:cNvGrpSpPr/>
          <p:nvPr/>
        </p:nvGrpSpPr>
        <p:grpSpPr>
          <a:xfrm>
            <a:off x="16306800" y="8018576"/>
            <a:ext cx="1383025" cy="587321"/>
            <a:chOff x="15316200" y="8018575"/>
            <a:chExt cx="2373625" cy="858725"/>
          </a:xfrm>
        </p:grpSpPr>
        <p:sp>
          <p:nvSpPr>
            <p:cNvPr id="16" name="Rounded Rectangle 15">
              <a:extLst>
                <a:ext uri="{FF2B5EF4-FFF2-40B4-BE49-F238E27FC236}">
                  <a16:creationId xmlns:a16="http://schemas.microsoft.com/office/drawing/2014/main" id="{9ADA514E-0590-8DDD-E7B2-E697C15CD994}"/>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71E25AB8-91DF-D162-E223-66A2B42C0ED2}"/>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11">
            <a:extLst>
              <a:ext uri="{FF2B5EF4-FFF2-40B4-BE49-F238E27FC236}">
                <a16:creationId xmlns:a16="http://schemas.microsoft.com/office/drawing/2014/main" id="{3894CD8C-0DA5-9CF1-3775-2D4F3A1B213C}"/>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8" name="Picture 7" descr="A black and white image of a globe&#10;&#10;Description automatically generated">
            <a:extLst>
              <a:ext uri="{FF2B5EF4-FFF2-40B4-BE49-F238E27FC236}">
                <a16:creationId xmlns:a16="http://schemas.microsoft.com/office/drawing/2014/main" id="{65FA51FF-3FB8-8FE2-DC3F-31DD03154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35403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¿CUÁLES SON LOS IMPACTOS DEL MATRIMONIO INFANTIL?</a:t>
            </a:r>
          </a:p>
        </p:txBody>
      </p:sp>
      <p:sp>
        <p:nvSpPr>
          <p:cNvPr id="10" name="TextBox 10"/>
          <p:cNvSpPr txBox="1"/>
          <p:nvPr/>
        </p:nvSpPr>
        <p:spPr>
          <a:xfrm>
            <a:off x="533399" y="2739052"/>
            <a:ext cx="17251157" cy="514422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El matrimonio infantil también expone a las niñas al abuso sexual y a la violación. Normalmente, el matrimonio infantil ocurre cuando la niña aún no tiene edad legal para dar consentimiento a una relación sexual, por lo que el acto sexual entre ella y su marido constituye una violación. Sin embargo, muy pocos países consideran ilegales las relaciones sexuales entre un hombre adulto casado con una niña</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Cuando una niña casada queda embarazada, su salud corre peligro. Es probable que su cuerpo aún no esté lo suficientemente desarrollado para lidiar con un embarazo, lo que genera más probabilidades de complicaciones de salud e incluso de muerte como consecuencia de un parto prematuro o complicaciones derivadas del parto. Un parto prematuro también pone en peligro la salud y la sobrevivencia del bebé</a:t>
            </a:r>
            <a:r>
              <a:rPr lang="en-GB" sz="2800" kern="100" dirty="0">
                <a:effectLst/>
                <a:latin typeface="Nunito Sans" pitchFamily="2" charset="77"/>
                <a:ea typeface="Avenir" panose="02000503020000020003" pitchFamily="2" charset="0"/>
                <a:cs typeface="Avenir" panose="02000503020000020003" pitchFamily="2" charset="0"/>
              </a:rPr>
              <a:t>.</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Cuando se casa a una niña y se le quitan sus derechos, especialmente el derecho a la educación, se ve limitada su capacidad de garantizar que sus propios hijos e hijas gocen de sus derechos correspondientes</a:t>
            </a:r>
            <a:r>
              <a:rPr lang="en-GB" sz="2800" kern="100" dirty="0">
                <a:effectLst/>
                <a:latin typeface="Nunito Sans" pitchFamily="2" charset="77"/>
                <a:ea typeface="Avenir" panose="02000503020000020003" pitchFamily="2" charset="0"/>
                <a:cs typeface="Avenir" panose="02000503020000020003" pitchFamily="2" charset="0"/>
              </a:rPr>
              <a:t>.</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44FF2FBE-5F03-19B3-29CA-1E19EF530505}"/>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3" name="Picture 2" descr="A black and white image of a globe&#10;&#10;Description automatically generated">
            <a:extLst>
              <a:ext uri="{FF2B5EF4-FFF2-40B4-BE49-F238E27FC236}">
                <a16:creationId xmlns:a16="http://schemas.microsoft.com/office/drawing/2014/main" id="{C79BB704-6617-5DA3-ED2F-00299F3D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305802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685800"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¿CÓMO PODEMOS PONER FIN AL MATRIMONIO INFANTIL?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63F51D60-0B0A-A6E0-97F9-7CEBB490B7A6}"/>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AE550712-8B01-96AA-AAD7-C38E78C36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30034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2193582"/>
            <a:ext cx="16611600" cy="5309146"/>
          </a:xfrm>
          <a:prstGeom prst="rect">
            <a:avLst/>
          </a:prstGeom>
        </p:spPr>
        <p:txBody>
          <a:bodyPr wrap="square" lIns="0" tIns="0" rIns="0" bIns="0" rtlCol="0" anchor="t">
            <a:spAutoFit/>
          </a:bodyPr>
          <a:lstStyle/>
          <a:p>
            <a:pPr algn="l"/>
            <a:r>
              <a:rPr lang="en-US" sz="11500" dirty="0">
                <a:solidFill>
                  <a:schemeClr val="bg1"/>
                </a:solidFill>
                <a:latin typeface="Impact"/>
                <a:ea typeface="Impact"/>
                <a:cs typeface="Impact"/>
                <a:sym typeface="Impact"/>
              </a:rPr>
              <a:t>HAZ EL JURAMENTO: ALZA LA MANO POR EL FIN DEL MATRIMONIO INFANTIL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B5C1292A-E100-3E14-CE90-67C9DEFA3ACC}"/>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C10D7EB3-24C8-B294-B2F0-E31CF0E01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25889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aising their hands&#10;&#10;Description automatically generated">
            <a:extLst>
              <a:ext uri="{FF2B5EF4-FFF2-40B4-BE49-F238E27FC236}">
                <a16:creationId xmlns:a16="http://schemas.microsoft.com/office/drawing/2014/main" id="{6FB70B4B-90F7-28FA-4476-3428250CD694}"/>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0" y="-419099"/>
            <a:ext cx="18288000" cy="10820400"/>
          </a:xfrm>
          <a:prstGeom prst="rect">
            <a:avLst/>
          </a:prstGeom>
        </p:spPr>
      </p:pic>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6" name="TextBox 10">
            <a:extLst>
              <a:ext uri="{FF2B5EF4-FFF2-40B4-BE49-F238E27FC236}">
                <a16:creationId xmlns:a16="http://schemas.microsoft.com/office/drawing/2014/main" id="{77050A10-553A-E323-49C8-C13E6370A1E5}"/>
              </a:ext>
            </a:extLst>
          </p:cNvPr>
          <p:cNvSpPr txBox="1"/>
          <p:nvPr/>
        </p:nvSpPr>
        <p:spPr>
          <a:xfrm>
            <a:off x="866339" y="982435"/>
            <a:ext cx="17251157" cy="7881517"/>
          </a:xfrm>
          <a:prstGeom prst="rect">
            <a:avLst/>
          </a:prstGeom>
        </p:spPr>
        <p:txBody>
          <a:bodyPr wrap="square" lIns="0" tIns="0" rIns="0" bIns="0" rtlCol="0" anchor="t">
            <a:spAutoFit/>
          </a:bodyPr>
          <a:lstStyle/>
          <a:p>
            <a:pPr lvl="0">
              <a:lnSpc>
                <a:spcPct val="115000"/>
              </a:lnSpc>
              <a:spcAft>
                <a:spcPts val="800"/>
              </a:spcAft>
              <a:buClr>
                <a:srgbClr val="CF123D"/>
              </a:buClr>
              <a:buSzPct val="45000"/>
              <a:tabLst>
                <a:tab pos="457200" algn="l"/>
              </a:tabLst>
            </a:pPr>
            <a:r>
              <a:rPr lang="es-419" sz="4800" b="1" dirty="0">
                <a:effectLst/>
                <a:latin typeface="Aptos" panose="020B0004020202020204" pitchFamily="34" charset="0"/>
                <a:ea typeface="Aptos" panose="020B0004020202020204" pitchFamily="34" charset="0"/>
                <a:cs typeface="Times New Roman" panose="02020603050405020304" pitchFamily="18" charset="0"/>
              </a:rPr>
              <a:t>No me quedaré en silencio. Juro hacer todo lo posible para terminar con el matrimonio infantil en mi país y en el mundo</a:t>
            </a:r>
            <a:r>
              <a:rPr lang="en-GB" sz="4800" b="1" i="0" dirty="0">
                <a:solidFill>
                  <a:srgbClr val="222222"/>
                </a:solidFill>
                <a:effectLst/>
                <a:latin typeface="Nunito Sans" pitchFamily="2" charset="77"/>
              </a:rPr>
              <a:t>. </a:t>
            </a:r>
          </a:p>
          <a:p>
            <a:pPr lvl="0">
              <a:lnSpc>
                <a:spcPct val="115000"/>
              </a:lnSpc>
              <a:spcAft>
                <a:spcPts val="800"/>
              </a:spcAft>
              <a:buClr>
                <a:srgbClr val="CF123D"/>
              </a:buClr>
              <a:buSzPct val="45000"/>
              <a:tabLst>
                <a:tab pos="457200" algn="l"/>
              </a:tabLst>
            </a:pPr>
            <a:endParaRPr lang="es-419" b="1" i="0" dirty="0">
              <a:solidFill>
                <a:srgbClr val="222222"/>
              </a:solidFill>
              <a:effectLst/>
              <a:latin typeface="Nunito Sans" pitchFamily="2" charset="77"/>
            </a:endParaRPr>
          </a:p>
          <a:p>
            <a:pPr lvl="0">
              <a:lnSpc>
                <a:spcPct val="115000"/>
              </a:lnSpc>
              <a:spcAft>
                <a:spcPts val="800"/>
              </a:spcAft>
              <a:buClr>
                <a:srgbClr val="CF123D"/>
              </a:buClr>
              <a:buSzPct val="45000"/>
              <a:tabLst>
                <a:tab pos="457200" algn="l"/>
              </a:tabLst>
            </a:pPr>
            <a:r>
              <a:rPr lang="es-419" sz="4800" b="1" dirty="0">
                <a:solidFill>
                  <a:srgbClr val="222222"/>
                </a:solidFill>
                <a:latin typeface="Nunito Sans" pitchFamily="2" charset="77"/>
              </a:rPr>
              <a:t>Me comprometo a</a:t>
            </a:r>
            <a:r>
              <a:rPr lang="es-419" sz="4800" b="1" i="0" dirty="0">
                <a:solidFill>
                  <a:srgbClr val="222222"/>
                </a:solidFill>
                <a:effectLst/>
                <a:latin typeface="Nunito Sans" pitchFamily="2" charset="77"/>
              </a:rPr>
              <a:t>:</a:t>
            </a:r>
          </a:p>
          <a:p>
            <a:pPr marL="571500" indent="-571500">
              <a:lnSpc>
                <a:spcPct val="115000"/>
              </a:lnSpc>
              <a:spcAft>
                <a:spcPts val="800"/>
              </a:spcAft>
              <a:buClr>
                <a:srgbClr val="CF123D"/>
              </a:buClr>
              <a:buSzPct val="120000"/>
              <a:buFont typeface="Arial" panose="020B0604020202020204" pitchFamily="34" charset="0"/>
              <a:buChar char="•"/>
              <a:tabLst>
                <a:tab pos="457200" algn="l"/>
              </a:tabLst>
            </a:pPr>
            <a:r>
              <a:rPr lang="es-419" sz="4800" b="0" i="0" dirty="0">
                <a:solidFill>
                  <a:srgbClr val="222222"/>
                </a:solidFill>
                <a:effectLst/>
                <a:latin typeface="Nunito Sans" pitchFamily="2" charset="77"/>
              </a:rPr>
              <a:t>Terminar la escuela porque tengo derecho a la educación</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es-419" sz="4800" b="0" i="0" dirty="0">
                <a:solidFill>
                  <a:srgbClr val="222222"/>
                </a:solidFill>
                <a:effectLst/>
                <a:latin typeface="Nunito Sans" pitchFamily="2" charset="77"/>
              </a:rPr>
              <a:t>Decidir sin la ayuda de nadie con quién me casaré cuando sea adulto</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es-419" sz="4800" b="0" i="0" dirty="0">
                <a:solidFill>
                  <a:srgbClr val="222222"/>
                </a:solidFill>
                <a:effectLst/>
                <a:latin typeface="Nunito Sans" pitchFamily="2" charset="77"/>
              </a:rPr>
              <a:t>Proteger a otros niños y niñas denunciando con seguridad el matrimonio infantil.</a:t>
            </a:r>
            <a:endParaRPr lang="es-419" sz="4800" kern="100" dirty="0">
              <a:effectLst/>
              <a:latin typeface="Nunito Sans" pitchFamily="2" charset="77"/>
              <a:ea typeface="Aptos" panose="020B0004020202020204" pitchFamily="34" charset="0"/>
              <a:cs typeface="Times New Roman" panose="02020603050405020304" pitchFamily="18" charset="0"/>
            </a:endParaRPr>
          </a:p>
        </p:txBody>
      </p:sp>
      <p:sp>
        <p:nvSpPr>
          <p:cNvPr id="2" name="TextBox 11">
            <a:extLst>
              <a:ext uri="{FF2B5EF4-FFF2-40B4-BE49-F238E27FC236}">
                <a16:creationId xmlns:a16="http://schemas.microsoft.com/office/drawing/2014/main" id="{9B7C56E7-2182-2DA1-D74C-4FDC9BBD2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3" name="Picture 2" descr="A black and white image of a globe&#10;&#10;Description automatically generated">
            <a:extLst>
              <a:ext uri="{FF2B5EF4-FFF2-40B4-BE49-F238E27FC236}">
                <a16:creationId xmlns:a16="http://schemas.microsoft.com/office/drawing/2014/main" id="{58871461-8FBC-F5C1-C412-02329A89B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113128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769908" y="5154629"/>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A young child with a backpack&#10;&#10;Description automatically generated">
            <a:extLst>
              <a:ext uri="{FF2B5EF4-FFF2-40B4-BE49-F238E27FC236}">
                <a16:creationId xmlns:a16="http://schemas.microsoft.com/office/drawing/2014/main" id="{3A3E8532-03D1-0088-A643-DA1830C3C8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3999" y="2150896"/>
            <a:ext cx="7908493" cy="5272329"/>
          </a:xfrm>
          <a:prstGeom prst="rect">
            <a:avLst/>
          </a:prstGeom>
        </p:spPr>
      </p:pic>
      <p:sp>
        <p:nvSpPr>
          <p:cNvPr id="10" name="TextBox 10"/>
          <p:cNvSpPr txBox="1"/>
          <p:nvPr/>
        </p:nvSpPr>
        <p:spPr>
          <a:xfrm>
            <a:off x="533400" y="1485900"/>
            <a:ext cx="10379508" cy="2954655"/>
          </a:xfrm>
          <a:prstGeom prst="rect">
            <a:avLst/>
          </a:prstGeom>
        </p:spPr>
        <p:txBody>
          <a:bodyPr wrap="square" lIns="0" tIns="0" rIns="0" bIns="0" rtlCol="0" anchor="t">
            <a:spAutoFit/>
          </a:bodyPr>
          <a:lstStyle/>
          <a:p>
            <a:pPr algn="l"/>
            <a:r>
              <a:rPr lang="en-US" sz="9600" dirty="0">
                <a:solidFill>
                  <a:srgbClr val="D22D35"/>
                </a:solidFill>
                <a:latin typeface="Impact"/>
                <a:ea typeface="Impact"/>
                <a:cs typeface="Impact"/>
                <a:sym typeface="Impact"/>
              </a:rPr>
              <a:t>¡GRACIAS POR TU PARTICIPACIÓN!</a:t>
            </a:r>
          </a:p>
        </p:txBody>
      </p:sp>
      <p:sp>
        <p:nvSpPr>
          <p:cNvPr id="5" name="TextBox 11">
            <a:extLst>
              <a:ext uri="{FF2B5EF4-FFF2-40B4-BE49-F238E27FC236}">
                <a16:creationId xmlns:a16="http://schemas.microsoft.com/office/drawing/2014/main" id="{63039502-D3C9-EBE6-1C55-F57C96C154EE}"/>
              </a:ext>
            </a:extLst>
          </p:cNvPr>
          <p:cNvSpPr txBox="1"/>
          <p:nvPr/>
        </p:nvSpPr>
        <p:spPr>
          <a:xfrm>
            <a:off x="533400" y="9377303"/>
            <a:ext cx="5334000"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r>
              <a:rPr lang="en-US" sz="3200" b="1" dirty="0">
                <a:solidFill>
                  <a:srgbClr val="000000"/>
                </a:solidFill>
                <a:latin typeface="Nunito Sans"/>
                <a:ea typeface="Nunito Sans"/>
                <a:cs typeface="Nunito Sans"/>
                <a:sym typeface="Nunito Sans"/>
              </a:rPr>
              <a:t>/es</a:t>
            </a:r>
          </a:p>
        </p:txBody>
      </p:sp>
      <p:sp>
        <p:nvSpPr>
          <p:cNvPr id="6" name="TextBox 12">
            <a:extLst>
              <a:ext uri="{FF2B5EF4-FFF2-40B4-BE49-F238E27FC236}">
                <a16:creationId xmlns:a16="http://schemas.microsoft.com/office/drawing/2014/main" id="{A2956A0C-D746-BF66-0A9A-2305870B708E}"/>
              </a:ext>
            </a:extLst>
          </p:cNvPr>
          <p:cNvSpPr txBox="1"/>
          <p:nvPr/>
        </p:nvSpPr>
        <p:spPr>
          <a:xfrm>
            <a:off x="586980" y="6065659"/>
            <a:ext cx="8023620" cy="2000548"/>
          </a:xfrm>
          <a:prstGeom prst="rect">
            <a:avLst/>
          </a:prstGeom>
        </p:spPr>
        <p:txBody>
          <a:bodyPr wrap="square" lIns="0" tIns="0" rIns="0" bIns="0" rtlCol="0" anchor="t">
            <a:spAutoFit/>
          </a:bodyPr>
          <a:lstStyle/>
          <a:p>
            <a:pPr marL="0" lvl="0" indent="0" algn="l">
              <a:lnSpc>
                <a:spcPts val="3919"/>
              </a:lnSpc>
            </a:pPr>
            <a:r>
              <a:rPr lang="en-US" sz="3200" b="1" spc="207" dirty="0">
                <a:solidFill>
                  <a:srgbClr val="000000"/>
                </a:solidFill>
                <a:latin typeface="Nunito Sans Semi-Bold"/>
                <a:ea typeface="Nunito Sans Semi-Bold"/>
                <a:cs typeface="Nunito Sans Semi-Bold"/>
                <a:sym typeface="Nunito Sans Semi-Bold"/>
              </a:rPr>
              <a:t>SEMANA MUNDIAL DE JURAMENTOS POR EL FIN DEL MATRIMONIO INFANTIL</a:t>
            </a:r>
          </a:p>
          <a:p>
            <a:pPr marL="0" lvl="0" indent="0" algn="l">
              <a:lnSpc>
                <a:spcPts val="3919"/>
              </a:lnSpc>
            </a:pPr>
            <a:r>
              <a:rPr lang="en-US" sz="3200" b="1" spc="207" dirty="0">
                <a:solidFill>
                  <a:srgbClr val="000000"/>
                </a:solidFill>
                <a:latin typeface="Nunito Sans Semi-Bold"/>
                <a:ea typeface="Nunito Sans Semi-Bold"/>
                <a:cs typeface="Nunito Sans Semi-Bold"/>
                <a:sym typeface="Nunito Sans Semi-Bold"/>
              </a:rPr>
              <a:t>DE 2 A 8 DE DICIEMBRE DE 2024</a:t>
            </a:r>
          </a:p>
        </p:txBody>
      </p:sp>
      <p:pic>
        <p:nvPicPr>
          <p:cNvPr id="7" name="Picture 6" descr="A black and white image of a globe&#10;&#10;Description automatically generated">
            <a:extLst>
              <a:ext uri="{FF2B5EF4-FFF2-40B4-BE49-F238E27FC236}">
                <a16:creationId xmlns:a16="http://schemas.microsoft.com/office/drawing/2014/main" id="{9447086F-2E17-D5B0-4D98-E5E7B5DD95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3199" y="8865630"/>
            <a:ext cx="3658471" cy="1034275"/>
          </a:xfrm>
          <a:prstGeom prst="rect">
            <a:avLst/>
          </a:prstGeom>
        </p:spPr>
      </p:pic>
    </p:spTree>
    <p:extLst>
      <p:ext uri="{BB962C8B-B14F-4D97-AF65-F5344CB8AC3E}">
        <p14:creationId xmlns:p14="http://schemas.microsoft.com/office/powerpoint/2010/main" val="215326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685800"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¿QUÉ ES EL MATRIMONIO INFANTIL?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5" name="Picture 4" descr="A black and white image of a globe&#10;&#10;Description automatically generated">
            <a:extLst>
              <a:ext uri="{FF2B5EF4-FFF2-40B4-BE49-F238E27FC236}">
                <a16:creationId xmlns:a16="http://schemas.microsoft.com/office/drawing/2014/main" id="{5FF2D4AC-C3DB-4C30-3E4F-B23B5A400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0195" y="0"/>
            <a:ext cx="501780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576914"/>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¿QUÉ ES EL MATRIMONIO INFANTIL?</a:t>
            </a:r>
          </a:p>
        </p:txBody>
      </p:sp>
      <p:sp>
        <p:nvSpPr>
          <p:cNvPr id="10" name="TextBox 10"/>
          <p:cNvSpPr txBox="1"/>
          <p:nvPr/>
        </p:nvSpPr>
        <p:spPr>
          <a:xfrm>
            <a:off x="533400" y="2436282"/>
            <a:ext cx="11506200" cy="6417334"/>
          </a:xfrm>
          <a:prstGeom prst="rect">
            <a:avLst/>
          </a:prstGeom>
        </p:spPr>
        <p:txBody>
          <a:bodyPr wrap="square" lIns="0" tIns="0" rIns="0" bIns="0" rtlCol="0" anchor="t">
            <a:spAutoFit/>
          </a:bodyPr>
          <a:lstStyle/>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El matrimonio infantil es una unión formal o informal en la que una o ambas personas tienen menos de 18 años.</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El matrimonio infantil tiene muchas más probabilidades de afectar a las niñas que a los niños. Se estima que 640 millones de las mujeres del mundo de hoy se casaron antes de cumplir los 18 años, en comparación con 115 millones de los hombres.</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Una de cada cinco jóvenes del mundo se casó en la infancia, muchas a los 12, 13 o 14 años.</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El matrimonio infantil está retrocediendo lentamente, pero en algunas partes del mundo está aumentando entre las niñas de contextos más empobrecidos.</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El matrimonio infantil es una violación de derechos y una forma de violencia contra las niñas (o violencia de género).</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15" name="Picture 14" descr="A young child sitting at a desk&#10;&#10;Description automatically generated">
            <a:extLst>
              <a:ext uri="{FF2B5EF4-FFF2-40B4-BE49-F238E27FC236}">
                <a16:creationId xmlns:a16="http://schemas.microsoft.com/office/drawing/2014/main" id="{FEEE82C7-BE08-035A-1580-A4EA12BA43B2}"/>
              </a:ext>
            </a:extLst>
          </p:cNvPr>
          <p:cNvPicPr>
            <a:picLocks noChangeAspect="1"/>
          </p:cNvPicPr>
          <p:nvPr/>
        </p:nvPicPr>
        <p:blipFill>
          <a:blip r:embed="rId3"/>
          <a:srcRect l="19984" t="836" r="33369" b="-836"/>
          <a:stretch/>
        </p:blipFill>
        <p:spPr>
          <a:xfrm>
            <a:off x="12573000" y="416021"/>
            <a:ext cx="5262923" cy="7521570"/>
          </a:xfrm>
          <a:prstGeom prst="rect">
            <a:avLst/>
          </a:prstGeom>
        </p:spPr>
      </p:pic>
      <p:sp>
        <p:nvSpPr>
          <p:cNvPr id="5" name="TextBox 11">
            <a:extLst>
              <a:ext uri="{FF2B5EF4-FFF2-40B4-BE49-F238E27FC236}">
                <a16:creationId xmlns:a16="http://schemas.microsoft.com/office/drawing/2014/main" id="{F555D2E9-21B7-9275-A257-09A0DC11F6A3}"/>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9F629103-107C-43D0-72B8-C406EA272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9744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62947" y="3695700"/>
            <a:ext cx="16611600" cy="1898790"/>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¿DÓNDE SUCEDE?</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7EC5C6B3-B1CD-8C01-601F-7DE312BFEFA9}"/>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282482F7-6512-47D7-8DF6-E06469BCD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281264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¿DÓNDE SUCEDE EL MATRIMONIO INFANTIL?</a:t>
            </a:r>
          </a:p>
        </p:txBody>
      </p:sp>
      <p:sp>
        <p:nvSpPr>
          <p:cNvPr id="10" name="TextBox 10"/>
          <p:cNvSpPr txBox="1"/>
          <p:nvPr/>
        </p:nvSpPr>
        <p:spPr>
          <a:xfrm>
            <a:off x="533400" y="2436282"/>
            <a:ext cx="16764000" cy="3939733"/>
          </a:xfrm>
          <a:prstGeom prst="rect">
            <a:avLst/>
          </a:prstGeom>
        </p:spPr>
        <p:txBody>
          <a:bodyPr wrap="square" lIns="0" tIns="0" rIns="0" bIns="0" rtlCol="0" anchor="t">
            <a:spAutoFit/>
          </a:bodyPr>
          <a:lstStyle/>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El matrimonio infantil ocurre en todas las regiones del planeta, pero en medidas diferentes.</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En el África Subsahariana, 30% de las mujeres jóvenes se casaron en la infancia. Sin embargo, algunos países de la región tienen índices mucho más altos que otros. Por ejemplo, en Níger el índice llega al 76%, mientras que en Ruanda y en Sudáfrica es de 6% y 4%, respectivamente.</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En total, en India vive un tercio de todas las mujeres (de todas las edades) que se casaron en la infancia.</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La zona del país en la que se vive es determinante: las niñas que viven en áreas rurales tienen más probabilidades de casarse en la infancia, en comparación con las niñas que viven en ciudades pequeñas y grandes.</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4" name="TextBox 11">
            <a:extLst>
              <a:ext uri="{FF2B5EF4-FFF2-40B4-BE49-F238E27FC236}">
                <a16:creationId xmlns:a16="http://schemas.microsoft.com/office/drawing/2014/main" id="{1AE7B2EB-D26A-AF37-0A3C-52054AE3BF0C}"/>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5" name="Picture 4" descr="A black and white image of a globe&#10;&#10;Description automatically generated">
            <a:extLst>
              <a:ext uri="{FF2B5EF4-FFF2-40B4-BE49-F238E27FC236}">
                <a16:creationId xmlns:a16="http://schemas.microsoft.com/office/drawing/2014/main" id="{1E19DCA3-EFC6-BE70-D1AF-353819E5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242881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685800" y="2737185"/>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¿ES LEGAL EL MATRIMONIO INFANTIL?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570218EA-0267-92BD-E3D3-E4D206E662EC}"/>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90C79ED3-6BD0-3432-F838-79FE48355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13349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l">
              <a:lnSpc>
                <a:spcPts val="7560"/>
              </a:lnSpc>
            </a:pPr>
            <a:r>
              <a:rPr lang="en-US" sz="7200" dirty="0">
                <a:solidFill>
                  <a:srgbClr val="CF123D"/>
                </a:solidFill>
                <a:latin typeface="Impact"/>
                <a:ea typeface="Impact"/>
                <a:cs typeface="Impact"/>
                <a:sym typeface="Impact"/>
              </a:rPr>
              <a:t>¿ES LEGAL EL MATRIMONIO INFANTIL?</a:t>
            </a:r>
          </a:p>
        </p:txBody>
      </p:sp>
      <p:sp>
        <p:nvSpPr>
          <p:cNvPr id="10" name="TextBox 10"/>
          <p:cNvSpPr txBox="1"/>
          <p:nvPr/>
        </p:nvSpPr>
        <p:spPr>
          <a:xfrm>
            <a:off x="533400" y="2436282"/>
            <a:ext cx="16764000" cy="3444213"/>
          </a:xfrm>
          <a:prstGeom prst="rect">
            <a:avLst/>
          </a:prstGeom>
        </p:spPr>
        <p:txBody>
          <a:bodyPr wrap="square" lIns="0" tIns="0" rIns="0" bIns="0" rtlCol="0" anchor="t">
            <a:spAutoFit/>
          </a:bodyPr>
          <a:lstStyle/>
          <a:p>
            <a:pPr marL="342900" lvl="0" indent="-342900">
              <a:lnSpc>
                <a:spcPct val="115000"/>
              </a:lnSpc>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Aunque en la mayoría de los países la edad mínima legal para casarse es 18 años, muchos tienen excepciones que permiten el matrimonio infantil.</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Las excepciones más regulares incluyen contar con el consentimiento de padres, madres o tutores, obtener autorización de la justicia o de representantes del gobierno, y el reconocimiento legal de los matrimonios efectuados bajo el concepto de práctica tradicional o cultural.</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419" sz="2800" kern="100" dirty="0">
                <a:effectLst/>
                <a:latin typeface="Aptos" panose="020B0004020202020204" pitchFamily="34" charset="0"/>
                <a:ea typeface="Aptos" panose="020B0004020202020204" pitchFamily="34" charset="0"/>
                <a:cs typeface="Times New Roman" panose="02020603050405020304" pitchFamily="18" charset="0"/>
              </a:rPr>
              <a:t>Menos de 40 países del mundo establecen que la edad mínima legal para casarse es 18 años sin excepción.</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4" name="TextBox 11">
            <a:extLst>
              <a:ext uri="{FF2B5EF4-FFF2-40B4-BE49-F238E27FC236}">
                <a16:creationId xmlns:a16="http://schemas.microsoft.com/office/drawing/2014/main" id="{5886EF4F-0C90-F779-4143-7B91C0E8B78E}"/>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5" name="Picture 4" descr="A black and white image of a globe&#10;&#10;Description automatically generated">
            <a:extLst>
              <a:ext uri="{FF2B5EF4-FFF2-40B4-BE49-F238E27FC236}">
                <a16:creationId xmlns:a16="http://schemas.microsoft.com/office/drawing/2014/main" id="{2127C7B6-F5BB-F9CA-C63E-4F7CE9783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419748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¿CUÁLES SON LAS CAUSAS DEL MATRIMONIO INFANTIL?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D43D82E2-D220-4280-3CC9-360767D3E070}"/>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6" name="Picture 5" descr="A black and white image of a globe&#10;&#10;Description automatically generated">
            <a:extLst>
              <a:ext uri="{FF2B5EF4-FFF2-40B4-BE49-F238E27FC236}">
                <a16:creationId xmlns:a16="http://schemas.microsoft.com/office/drawing/2014/main" id="{B52E8647-2F2B-078B-2A96-E3F2F4DC6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13853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306067" y="611206"/>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¿CUÁLES SON LAS CAUSAS DEL MATRIMONIO INFANTIL?</a:t>
            </a:r>
          </a:p>
        </p:txBody>
      </p:sp>
      <p:sp>
        <p:nvSpPr>
          <p:cNvPr id="10" name="TextBox 10"/>
          <p:cNvSpPr txBox="1"/>
          <p:nvPr/>
        </p:nvSpPr>
        <p:spPr>
          <a:xfrm>
            <a:off x="6306067" y="2724612"/>
            <a:ext cx="11506200" cy="5742341"/>
          </a:xfrm>
          <a:prstGeom prst="rect">
            <a:avLst/>
          </a:prstGeom>
        </p:spPr>
        <p:txBody>
          <a:bodyPr wrap="square" lIns="0" tIns="0" rIns="0" bIns="0" rtlCol="0" anchor="t">
            <a:spAutoFit/>
          </a:bodyPr>
          <a:lstStyle/>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La desigualdad de género es la principal causa del matrimonio infantil. Esta discriminación de las mujeres y niñas suele basarse en las diferencias entre los géneros, como las diferencias físicas y biológicas, y las diferencias en el desarrollo y las formas de pensar</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La desigualdad de género también es producto de creencias culturales y sociales de que las niñas son inferiores o menos valiosas que los niños</a:t>
            </a:r>
            <a:r>
              <a:rPr lang="en-GB" sz="2800" kern="100" dirty="0">
                <a:effectLst/>
                <a:latin typeface="Nunito Sans" pitchFamily="2" charset="77"/>
                <a:ea typeface="Avenir" panose="02000503020000020003" pitchFamily="2" charset="0"/>
                <a:cs typeface="Avenir" panose="02000503020000020003" pitchFamily="2" charset="0"/>
              </a:rPr>
              <a:t>.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es-419" sz="2800" dirty="0">
                <a:effectLst/>
                <a:latin typeface="Aptos" panose="020B0004020202020204" pitchFamily="34" charset="0"/>
                <a:ea typeface="Aptos" panose="020B0004020202020204" pitchFamily="34" charset="0"/>
                <a:cs typeface="Times New Roman" panose="02020603050405020304" pitchFamily="18" charset="0"/>
              </a:rPr>
              <a:t>La pobreza es otra de las principales causas del matrimonio infantil: las niñas de familias más pobres tienen más probabilidades de casarse en la infancia que las niñas de familias más ricas</a:t>
            </a:r>
            <a:r>
              <a:rPr lang="en-GB" sz="2800" kern="100" dirty="0">
                <a:effectLst/>
                <a:latin typeface="Nunito Sans" pitchFamily="2" charset="77"/>
                <a:ea typeface="Avenir" panose="02000503020000020003" pitchFamily="2" charset="0"/>
                <a:cs typeface="Avenir" panose="02000503020000020003" pitchFamily="2" charset="0"/>
              </a:rPr>
              <a:t>.</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514350" lvl="0" indent="-514350">
              <a:lnSpc>
                <a:spcPct val="115000"/>
              </a:lnSpc>
              <a:spcAft>
                <a:spcPts val="800"/>
              </a:spcAft>
              <a:buClr>
                <a:srgbClr val="CF123D"/>
              </a:buClr>
              <a:buSzPts val="1000"/>
              <a:buFont typeface="Arial" panose="020B0604020202020204" pitchFamily="34" charset="0"/>
              <a:buChar char="•"/>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grpSp>
        <p:nvGrpSpPr>
          <p:cNvPr id="5" name="Group 2">
            <a:extLst>
              <a:ext uri="{FF2B5EF4-FFF2-40B4-BE49-F238E27FC236}">
                <a16:creationId xmlns:a16="http://schemas.microsoft.com/office/drawing/2014/main" id="{606A3B38-F428-F1BA-7E08-4679DCE52F43}"/>
              </a:ext>
            </a:extLst>
          </p:cNvPr>
          <p:cNvGrpSpPr/>
          <p:nvPr/>
        </p:nvGrpSpPr>
        <p:grpSpPr>
          <a:xfrm>
            <a:off x="-6927" y="-107816"/>
            <a:ext cx="5017805" cy="5753100"/>
            <a:chOff x="0" y="0"/>
            <a:chExt cx="1321562" cy="2251410"/>
          </a:xfrm>
        </p:grpSpPr>
        <p:sp>
          <p:nvSpPr>
            <p:cNvPr id="6" name="Freeform 3">
              <a:extLst>
                <a:ext uri="{FF2B5EF4-FFF2-40B4-BE49-F238E27FC236}">
                  <a16:creationId xmlns:a16="http://schemas.microsoft.com/office/drawing/2014/main" id="{5E9E1FAB-1D05-EB48-3E92-90504022326B}"/>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8" name="TextBox 4">
              <a:extLst>
                <a:ext uri="{FF2B5EF4-FFF2-40B4-BE49-F238E27FC236}">
                  <a16:creationId xmlns:a16="http://schemas.microsoft.com/office/drawing/2014/main" id="{8F72BF1B-9B84-3BCA-7C2C-D0DC17FA1A40}"/>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person sitting on a bench with a computer&#10;&#10;Description automatically generated">
            <a:extLst>
              <a:ext uri="{FF2B5EF4-FFF2-40B4-BE49-F238E27FC236}">
                <a16:creationId xmlns:a16="http://schemas.microsoft.com/office/drawing/2014/main" id="{037425BA-249C-3D64-1172-1BC52886EE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8874" y="324118"/>
            <a:ext cx="5320703" cy="7242068"/>
          </a:xfrm>
          <a:prstGeom prst="rect">
            <a:avLst/>
          </a:prstGeom>
        </p:spPr>
      </p:pic>
      <p:grpSp>
        <p:nvGrpSpPr>
          <p:cNvPr id="20" name="Group 19">
            <a:extLst>
              <a:ext uri="{FF2B5EF4-FFF2-40B4-BE49-F238E27FC236}">
                <a16:creationId xmlns:a16="http://schemas.microsoft.com/office/drawing/2014/main" id="{525684E6-20BA-2C8D-DEFD-F002F85AE31A}"/>
              </a:ext>
            </a:extLst>
          </p:cNvPr>
          <p:cNvGrpSpPr/>
          <p:nvPr/>
        </p:nvGrpSpPr>
        <p:grpSpPr>
          <a:xfrm>
            <a:off x="16306800" y="8018576"/>
            <a:ext cx="1383025" cy="587321"/>
            <a:chOff x="15316200" y="8018575"/>
            <a:chExt cx="2373625" cy="858725"/>
          </a:xfrm>
        </p:grpSpPr>
        <p:sp>
          <p:nvSpPr>
            <p:cNvPr id="18" name="Rounded Rectangle 17">
              <a:extLst>
                <a:ext uri="{FF2B5EF4-FFF2-40B4-BE49-F238E27FC236}">
                  <a16:creationId xmlns:a16="http://schemas.microsoft.com/office/drawing/2014/main" id="{3838B167-B348-54F0-0D73-8695AADB2727}"/>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03063A0B-B3A9-14E5-1C39-D4E914EF9567}"/>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1">
            <a:extLst>
              <a:ext uri="{FF2B5EF4-FFF2-40B4-BE49-F238E27FC236}">
                <a16:creationId xmlns:a16="http://schemas.microsoft.com/office/drawing/2014/main" id="{BFAF206A-0729-6D69-9A88-4881F54BC925}"/>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/es</a:t>
            </a:r>
          </a:p>
        </p:txBody>
      </p:sp>
      <p:pic>
        <p:nvPicPr>
          <p:cNvPr id="3" name="Picture 2" descr="A black and white image of a globe&#10;&#10;Description automatically generated">
            <a:extLst>
              <a:ext uri="{FF2B5EF4-FFF2-40B4-BE49-F238E27FC236}">
                <a16:creationId xmlns:a16="http://schemas.microsoft.com/office/drawing/2014/main" id="{691383F9-2E2A-5905-9885-B481983A6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7600" y="9145039"/>
            <a:ext cx="2820270" cy="797310"/>
          </a:xfrm>
          <a:prstGeom prst="rect">
            <a:avLst/>
          </a:prstGeom>
        </p:spPr>
      </p:pic>
    </p:spTree>
    <p:extLst>
      <p:ext uri="{BB962C8B-B14F-4D97-AF65-F5344CB8AC3E}">
        <p14:creationId xmlns:p14="http://schemas.microsoft.com/office/powerpoint/2010/main" val="23766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14355</TotalTime>
  <Words>1338</Words>
  <Application>Microsoft Macintosh PowerPoint</Application>
  <PresentationFormat>Custom</PresentationFormat>
  <Paragraphs>86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Nunito Sans Semi-Bold</vt:lpstr>
      <vt:lpstr>Nunito Sans</vt:lpstr>
      <vt:lpstr>Symbol</vt:lpstr>
      <vt:lpstr>Aptos</vt:lpstr>
      <vt:lpstr>Impact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cp:lastModifiedBy>Shaharazad Abuel-Ealeh</cp:lastModifiedBy>
  <cp:revision>25</cp:revision>
  <dcterms:created xsi:type="dcterms:W3CDTF">2006-08-16T00:00:00Z</dcterms:created>
  <dcterms:modified xsi:type="dcterms:W3CDTF">2024-11-14T15:57:21Z</dcterms:modified>
  <dc:identifier>DAGQ731aRJk</dc:identifier>
</cp:coreProperties>
</file>