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svg" ContentType="image/svg+xml"/>
  <Default Extension="fntdata" ContentType="application/x-fontdata"/>
  <Default Extension="jpg" ContentType="image/jpeg"/>
  <Default Extension="rels" ContentType="application/vnd.openxmlformats-package.relationships+xml"/>
  <Override PartName="/ppt/presentation.xml" ContentType="application/vnd.openxmlformats-officedocument.presentationml.presentation.main+xml"/>
  <Override PartName="/ppt/slides/slide7.xml" ContentType="application/vnd.openxmlformats-officedocument.presentationml.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2.xml" ContentType="application/vnd.openxmlformats-officedocument.presentationml.slide+xml"/>
  <Override PartName="/ppt/notesSlides/notesSlide12.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xml" ContentType="application/vnd.openxmlformats-officedocument.presentationml.slide+xml"/>
  <Override PartName="/ppt/notesSlides/notesSlide1.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viewProps.xml" ContentType="application/vnd.openxmlformats-officedocument.presentationml.viewProps+xml"/>
  <Override PartName="/ppt/slides/slide9.xml" ContentType="application/vnd.openxmlformats-officedocument.presentationml.slide+xml"/>
  <Override PartName="/ppt/notesSlides/notesSlide9.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8"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Lst>
  <p:sldSz cx="18288000" cy="10287000"/>
  <p:notesSz cx="6858000" cy="9144000"/>
  <p:embeddedFontLst>
    <p:embeddedFont>
      <p:font typeface="Impact" panose="020B0806030902050204" pitchFamily="34" charset="0"/>
      <p:regular r:id="rId20"/>
    </p:embeddedFont>
    <p:embeddedFont>
      <p:font typeface="Nunito Sans" pitchFamily="2" charset="77"/>
      <p:regular r:id="rId21"/>
      <p:bold r:id="rId22"/>
      <p:italic r:id="rId23"/>
      <p:boldItalic r:id="rId24"/>
    </p:embeddedFont>
    <p:embeddedFont>
      <p:font typeface="Nunito Sans Semi-Bold" pitchFamily="2" charset="77"/>
      <p:regular r:id="rId25"/>
      <p:bold r:id="rId26"/>
    </p:embeddedFont>
  </p:embeddedFontLst>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7" autoAdjust="0"/>
    <p:restoredTop sz="94558" autoAdjust="0"/>
  </p:normalViewPr>
  <p:slideViewPr>
    <p:cSldViewPr>
      <p:cViewPr varScale="1">
        <p:scale>
          <a:sx n="77" d="100"/>
          <a:sy n="77" d="100"/>
        </p:scale>
        <p:origin x="112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xml" Id="rId8" /><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font" Target="/ppt/fonts/font7.fntdata" Id="rId26" /><Relationship Type="http://schemas.openxmlformats.org/officeDocument/2006/relationships/slide" Target="/ppt/slides/slide2.xml" Id="rId3" /><Relationship Type="http://schemas.openxmlformats.org/officeDocument/2006/relationships/font" Target="/ppt/fonts/font2.fntdata" Id="rId21"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font" Target="/ppt/fonts/font6.fntdata" Id="rId25"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font" Target="/ppt/fonts/font1.fntdata" Id="rId20" /><Relationship Type="http://schemas.openxmlformats.org/officeDocument/2006/relationships/theme" Target="/ppt/theme/theme1.xml" Id="rId29"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font" Target="/ppt/fonts/font5.fntdata" Id="rId24"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font" Target="/ppt/fonts/font4.fntdata" Id="rId23" /><Relationship Type="http://schemas.openxmlformats.org/officeDocument/2006/relationships/viewProps" Target="/ppt/viewProps.xml" Id="rId28" /><Relationship Type="http://schemas.openxmlformats.org/officeDocument/2006/relationships/slide" Target="/ppt/slides/slide9.xml" Id="rId10" /><Relationship Type="http://schemas.openxmlformats.org/officeDocument/2006/relationships/notesMaster" Target="/ppt/notesMasters/notesMaster1.xml" Id="rId19"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font" Target="/ppt/fonts/font3.fntdata" Id="rId22" /><Relationship Type="http://schemas.openxmlformats.org/officeDocument/2006/relationships/presProps" Target="/ppt/presProps.xml" Id="rId27" /><Relationship Type="http://schemas.openxmlformats.org/officeDocument/2006/relationships/tableStyles" Target="/ppt/tableStyles.xml" Id="rId30"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16081-4037-9742-8D6E-347C0E29D95F}" type="datetimeFigureOut">
              <a:rPr lang="en-US" smtClean="0"/>
              <a:t>11/21/24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F32EB-2754-7A47-9B35-0480B46DDDAB}" type="slidenum">
              <a:rPr lang="en-US" smtClean="0"/>
              <a:t>‹#›</a:t>
            </a:fld>
            <a:endParaRPr lang="en-US"/>
          </a:p>
        </p:txBody>
      </p:sp>
    </p:spTree>
    <p:extLst>
      <p:ext uri="{BB962C8B-B14F-4D97-AF65-F5344CB8AC3E}">
        <p14:creationId xmlns:p14="http://schemas.microsoft.com/office/powerpoint/2010/main" val="21146462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1.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0.xml" Id="rId2" /><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slide" Target="/ppt/slides/slide13.xml" Id="rId2" /><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slide" Target="/ppt/slides/slide14.xml" Id="rId2" /><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slide" Target="/ppt/slides/slide15.xml" Id="rId2" /><Relationship Type="http://schemas.openxmlformats.org/officeDocument/2006/relationships/notesMaster" Target="/ppt/notesMasters/notesMaster1.xml" Id="rId1" /></Relationships>
</file>

<file path=ppt/notesSlides/_rels/notesSlide16.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xml" Id="rId1" /></Relationships>
</file>

<file path=ppt/notesSlides/_rels/notesSlide17.xml.rels>&#65279;<?xml version="1.0" encoding="utf-8"?><Relationships xmlns="http://schemas.openxmlformats.org/package/2006/relationships"><Relationship Type="http://schemas.openxmlformats.org/officeDocument/2006/relationships/slide" Target="/ppt/slides/slide17.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3.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a:t>
            </a:fld>
            <a:endParaRPr lang="en-US"/>
          </a:p>
        </p:txBody>
      </p:sp>
    </p:spTree>
    <p:extLst>
      <p:ext uri="{BB962C8B-B14F-4D97-AF65-F5344CB8AC3E}">
        <p14:creationId xmlns:p14="http://schemas.microsoft.com/office/powerpoint/2010/main" val="106909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10</a:t>
            </a:fld>
            <a:endParaRPr lang="en-US"/>
          </a:p>
        </p:txBody>
      </p:sp>
    </p:spTree>
    <p:extLst>
      <p:ext uri="{BB962C8B-B14F-4D97-AF65-F5344CB8AC3E}">
        <p14:creationId xmlns:p14="http://schemas.microsoft.com/office/powerpoint/2010/main" val="395506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11</a:t>
            </a:fld>
            <a:endParaRPr lang="en-US"/>
          </a:p>
        </p:txBody>
      </p:sp>
    </p:spTree>
    <p:extLst>
      <p:ext uri="{BB962C8B-B14F-4D97-AF65-F5344CB8AC3E}">
        <p14:creationId xmlns:p14="http://schemas.microsoft.com/office/powerpoint/2010/main" val="71452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12</a:t>
            </a:fld>
            <a:endParaRPr lang="en-US"/>
          </a:p>
        </p:txBody>
      </p:sp>
    </p:spTree>
    <p:extLst>
      <p:ext uri="{BB962C8B-B14F-4D97-AF65-F5344CB8AC3E}">
        <p14:creationId xmlns:p14="http://schemas.microsoft.com/office/powerpoint/2010/main" val="427584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13</a:t>
            </a:fld>
            <a:endParaRPr lang="en-US"/>
          </a:p>
        </p:txBody>
      </p:sp>
    </p:spTree>
    <p:extLst>
      <p:ext uri="{BB962C8B-B14F-4D97-AF65-F5344CB8AC3E}">
        <p14:creationId xmlns:p14="http://schemas.microsoft.com/office/powerpoint/2010/main" val="3881204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14</a:t>
            </a:fld>
            <a:endParaRPr lang="en-US"/>
          </a:p>
        </p:txBody>
      </p:sp>
    </p:spTree>
    <p:extLst>
      <p:ext uri="{BB962C8B-B14F-4D97-AF65-F5344CB8AC3E}">
        <p14:creationId xmlns:p14="http://schemas.microsoft.com/office/powerpoint/2010/main" val="319083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15</a:t>
            </a:fld>
            <a:endParaRPr lang="en-US"/>
          </a:p>
        </p:txBody>
      </p:sp>
    </p:spTree>
    <p:extLst>
      <p:ext uri="{BB962C8B-B14F-4D97-AF65-F5344CB8AC3E}">
        <p14:creationId xmlns:p14="http://schemas.microsoft.com/office/powerpoint/2010/main" val="131571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16</a:t>
            </a:fld>
            <a:endParaRPr lang="en-US"/>
          </a:p>
        </p:txBody>
      </p:sp>
    </p:spTree>
    <p:extLst>
      <p:ext uri="{BB962C8B-B14F-4D97-AF65-F5344CB8AC3E}">
        <p14:creationId xmlns:p14="http://schemas.microsoft.com/office/powerpoint/2010/main" val="115708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17</a:t>
            </a:fld>
            <a:endParaRPr lang="en-US"/>
          </a:p>
        </p:txBody>
      </p:sp>
    </p:spTree>
    <p:extLst>
      <p:ext uri="{BB962C8B-B14F-4D97-AF65-F5344CB8AC3E}">
        <p14:creationId xmlns:p14="http://schemas.microsoft.com/office/powerpoint/2010/main" val="407841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2</a:t>
            </a:fld>
            <a:endParaRPr lang="en-US"/>
          </a:p>
        </p:txBody>
      </p:sp>
    </p:spTree>
    <p:extLst>
      <p:ext uri="{BB962C8B-B14F-4D97-AF65-F5344CB8AC3E}">
        <p14:creationId xmlns:p14="http://schemas.microsoft.com/office/powerpoint/2010/main" val="311780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3</a:t>
            </a:fld>
            <a:endParaRPr lang="en-US"/>
          </a:p>
        </p:txBody>
      </p:sp>
    </p:spTree>
    <p:extLst>
      <p:ext uri="{BB962C8B-B14F-4D97-AF65-F5344CB8AC3E}">
        <p14:creationId xmlns:p14="http://schemas.microsoft.com/office/powerpoint/2010/main" val="368716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4</a:t>
            </a:fld>
            <a:endParaRPr lang="en-US"/>
          </a:p>
        </p:txBody>
      </p:sp>
    </p:spTree>
    <p:extLst>
      <p:ext uri="{BB962C8B-B14F-4D97-AF65-F5344CB8AC3E}">
        <p14:creationId xmlns:p14="http://schemas.microsoft.com/office/powerpoint/2010/main" val="374615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5</a:t>
            </a:fld>
            <a:endParaRPr lang="en-US"/>
          </a:p>
        </p:txBody>
      </p:sp>
    </p:spTree>
    <p:extLst>
      <p:ext uri="{BB962C8B-B14F-4D97-AF65-F5344CB8AC3E}">
        <p14:creationId xmlns:p14="http://schemas.microsoft.com/office/powerpoint/2010/main" val="372895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6</a:t>
            </a:fld>
            <a:endParaRPr lang="en-US"/>
          </a:p>
        </p:txBody>
      </p:sp>
    </p:spTree>
    <p:extLst>
      <p:ext uri="{BB962C8B-B14F-4D97-AF65-F5344CB8AC3E}">
        <p14:creationId xmlns:p14="http://schemas.microsoft.com/office/powerpoint/2010/main" val="166284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7</a:t>
            </a:fld>
            <a:endParaRPr lang="en-US"/>
          </a:p>
        </p:txBody>
      </p:sp>
    </p:spTree>
    <p:extLst>
      <p:ext uri="{BB962C8B-B14F-4D97-AF65-F5344CB8AC3E}">
        <p14:creationId xmlns:p14="http://schemas.microsoft.com/office/powerpoint/2010/main" val="185525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8</a:t>
            </a:fld>
            <a:endParaRPr lang="en-US"/>
          </a:p>
        </p:txBody>
      </p:sp>
    </p:spTree>
    <p:extLst>
      <p:ext uri="{BB962C8B-B14F-4D97-AF65-F5344CB8AC3E}">
        <p14:creationId xmlns:p14="http://schemas.microsoft.com/office/powerpoint/2010/main" val="293906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9</a:t>
            </a:fld>
            <a:endParaRPr lang="en-US"/>
          </a:p>
        </p:txBody>
      </p:sp>
    </p:spTree>
    <p:extLst>
      <p:ext uri="{BB962C8B-B14F-4D97-AF65-F5344CB8AC3E}">
        <p14:creationId xmlns:p14="http://schemas.microsoft.com/office/powerpoint/2010/main" val="568708410"/>
      </p:ext>
    </p:extLst>
  </p:cSld>
  <p:clrMapOvr>
    <a:masterClrMapping/>
  </p:clrMapOvr>
</p:note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7.xml" Id="rId7" /><Relationship Type="http://schemas.openxmlformats.org/officeDocument/2006/relationships/theme" Target="/ppt/theme/theme1.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BD707-D9CF-40AE-B4C6-C98DA3205C09}" type="datetimeFigureOut">
              <a:rPr lang="en-US" smtClean="0"/>
              <a:pPr/>
              <a:t>11/21/24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7"/>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1.jpg" Id="rId3" /><Relationship Type="http://schemas.openxmlformats.org/officeDocument/2006/relationships/notesSlide" Target="/ppt/notesSlides/notesSlide1.xml" Id="rId2" /><Relationship Type="http://schemas.openxmlformats.org/officeDocument/2006/relationships/slideLayout" Target="/ppt/slideLayouts/slideLayout7.xml" Id="rId1" /><Relationship Type="http://schemas.openxmlformats.org/officeDocument/2006/relationships/image" Target="/ppt/media/image4.png" Id="rId6" /><Relationship Type="http://schemas.openxmlformats.org/officeDocument/2006/relationships/image" Target="/ppt/media/image3.svg" Id="rId5" /><Relationship Type="http://schemas.openxmlformats.org/officeDocument/2006/relationships/image" Target="/ppt/media/image2.png" Id="rId4" /></Relationships>
</file>

<file path=ppt/slides/_rels/slide10.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0.xml" Id="rId2" /><Relationship Type="http://schemas.openxmlformats.org/officeDocument/2006/relationships/slideLayout" Target="/ppt/slideLayouts/slideLayout7.xml" Id="rId1" /></Relationships>
</file>

<file path=ppt/slides/_rels/slide11.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1.xml" Id="rId2" /><Relationship Type="http://schemas.openxmlformats.org/officeDocument/2006/relationships/slideLayout" Target="/ppt/slideLayouts/slideLayout7.xml" Id="rId1" /></Relationships>
</file>

<file path=ppt/slides/_rels/slide12.xml.rels>&#65279;<?xml version="1.0" encoding="utf-8"?><Relationships xmlns="http://schemas.openxmlformats.org/package/2006/relationships"><Relationship Type="http://schemas.openxmlformats.org/officeDocument/2006/relationships/image" Target="/ppt/media/image7.jpeg" Id="rId3" /><Relationship Type="http://schemas.openxmlformats.org/officeDocument/2006/relationships/notesSlide" Target="/ppt/notesSlides/notesSlide12.xml"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13.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3.xml" Id="rId2" /><Relationship Type="http://schemas.openxmlformats.org/officeDocument/2006/relationships/slideLayout" Target="/ppt/slideLayouts/slideLayout7.xml" Id="rId1" /></Relationships>
</file>

<file path=ppt/slides/_rels/slide14.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4.xml" Id="rId2" /><Relationship Type="http://schemas.openxmlformats.org/officeDocument/2006/relationships/slideLayout" Target="/ppt/slideLayouts/slideLayout7.xml" Id="rId1" /></Relationships>
</file>

<file path=ppt/slides/_rels/slide15.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5.xml" Id="rId2" /><Relationship Type="http://schemas.openxmlformats.org/officeDocument/2006/relationships/slideLayout" Target="/ppt/slideLayouts/slideLayout7.xml" Id="rId1" /></Relationships>
</file>

<file path=ppt/slides/_rels/slide16.xml.rels>&#65279;<?xml version="1.0" encoding="utf-8"?><Relationships xmlns="http://schemas.openxmlformats.org/package/2006/relationships"><Relationship Type="http://schemas.openxmlformats.org/officeDocument/2006/relationships/image" Target="/ppt/media/image8.jpeg" Id="rId3" /><Relationship Type="http://schemas.openxmlformats.org/officeDocument/2006/relationships/notesSlide" Target="/ppt/notesSlides/notesSlide16.xml"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17.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17.xml" Id="rId2" /><Relationship Type="http://schemas.openxmlformats.org/officeDocument/2006/relationships/slideLayout" Target="/ppt/slideLayouts/slideLayout7.xml" Id="rId1" /><Relationship Type="http://schemas.openxmlformats.org/officeDocument/2006/relationships/image" Target="/ppt/media/image4.png" Id="rId6" /><Relationship Type="http://schemas.openxmlformats.org/officeDocument/2006/relationships/image" Target="/ppt/media/image9.jpeg" Id="rId5" /><Relationship Type="http://schemas.openxmlformats.org/officeDocument/2006/relationships/image" Target="/ppt/media/image3.svg" Id="rId4" /></Relationships>
</file>

<file path=ppt/slides/_rels/slide2.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2.xml" Id="rId2" /><Relationship Type="http://schemas.openxmlformats.org/officeDocument/2006/relationships/slideLayout" Target="/ppt/slideLayouts/slideLayout7.xml" Id="rId1" /></Relationships>
</file>

<file path=ppt/slides/_rels/slide3.xml.rels>&#65279;<?xml version="1.0" encoding="utf-8"?><Relationships xmlns="http://schemas.openxmlformats.org/package/2006/relationships"><Relationship Type="http://schemas.openxmlformats.org/officeDocument/2006/relationships/image" Target="/ppt/media/image5.jpg" Id="rId3" /><Relationship Type="http://schemas.openxmlformats.org/officeDocument/2006/relationships/notesSlide" Target="/ppt/notesSlides/notesSlide3.xml"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4.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4.xml" Id="rId2" /><Relationship Type="http://schemas.openxmlformats.org/officeDocument/2006/relationships/slideLayout" Target="/ppt/slideLayouts/slideLayout7.xml" Id="rId1" /></Relationships>
</file>

<file path=ppt/slides/_rels/slide5.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5.xml" Id="rId2" /><Relationship Type="http://schemas.openxmlformats.org/officeDocument/2006/relationships/slideLayout" Target="/ppt/slideLayouts/slideLayout7.xml" Id="rId1" /></Relationships>
</file>

<file path=ppt/slides/_rels/slide6.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6.xml" Id="rId2" /><Relationship Type="http://schemas.openxmlformats.org/officeDocument/2006/relationships/slideLayout" Target="/ppt/slideLayouts/slideLayout7.xml" Id="rId1" /></Relationships>
</file>

<file path=ppt/slides/_rels/slide7.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7.xml" Id="rId2" /><Relationship Type="http://schemas.openxmlformats.org/officeDocument/2006/relationships/slideLayout" Target="/ppt/slideLayouts/slideLayout7.xml" Id="rId1" /></Relationships>
</file>

<file path=ppt/slides/_rels/slide8.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8.xml" Id="rId2" /><Relationship Type="http://schemas.openxmlformats.org/officeDocument/2006/relationships/slideLayout" Target="/ppt/slideLayouts/slideLayout7.xml" Id="rId1" /></Relationships>
</file>

<file path=ppt/slides/_rels/slide9.xml.rels>&#65279;<?xml version="1.0" encoding="utf-8"?><Relationships xmlns="http://schemas.openxmlformats.org/package/2006/relationships"><Relationship Type="http://schemas.openxmlformats.org/officeDocument/2006/relationships/image" Target="/ppt/media/image6.jpeg" Id="rId3" /><Relationship Type="http://schemas.openxmlformats.org/officeDocument/2006/relationships/notesSlide" Target="/ppt/notesSlides/notesSlide9.xml"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a:extLst>
              <a:ext uri="{FF2B5EF4-FFF2-40B4-BE49-F238E27FC236}">
                <a16:creationId xmlns:a16="http://schemas.microsoft.com/office/drawing/2014/main" id="{F9C79D00-FF93-4CD9-B9AD-C4C8E7F8DF06}"/>
              </a:ext>
            </a:extLst>
          </p:cNvPr>
          <p:cNvGrpSpPr/>
          <p:nvPr/>
        </p:nvGrpSpPr>
        <p:grpSpPr>
          <a:xfrm>
            <a:off x="9677400" y="4991100"/>
            <a:ext cx="7696200" cy="2627205"/>
            <a:chOff x="0" y="0"/>
            <a:chExt cx="1321562" cy="2251410"/>
          </a:xfrm>
        </p:grpSpPr>
        <p:sp>
          <p:nvSpPr>
            <p:cNvPr id="20" name="Freeform 3">
              <a:extLst>
                <a:ext uri="{FF2B5EF4-FFF2-40B4-BE49-F238E27FC236}">
                  <a16:creationId xmlns:a16="http://schemas.microsoft.com/office/drawing/2014/main" id="{9DD76262-57D3-8CA0-AE93-7AE7213DF000}"/>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21" name="TextBox 4">
              <a:extLst>
                <a:ext uri="{FF2B5EF4-FFF2-40B4-BE49-F238E27FC236}">
                  <a16:creationId xmlns:a16="http://schemas.microsoft.com/office/drawing/2014/main" id="{C46B1F26-65A9-0884-B1E3-E2CF6FD06035}"/>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pic>
        <p:nvPicPr>
          <p:cNvPr id="16" name="Picture 15" descr="A young child sitting at a table with a backpack&#10;&#10;Description automatically generated">
            <a:extLst>
              <a:ext uri="{FF2B5EF4-FFF2-40B4-BE49-F238E27FC236}">
                <a16:creationId xmlns:a16="http://schemas.microsoft.com/office/drawing/2014/main" id="{C89DE8A2-1C6D-7F7D-2E61-C2AC90FC2731}"/>
              </a:ext>
            </a:extLst>
          </p:cNvPr>
          <p:cNvPicPr>
            <a:picLocks noChangeAspect="1"/>
          </p:cNvPicPr>
          <p:nvPr/>
        </p:nvPicPr>
        <p:blipFill>
          <a:blip r:embed="rId3"/>
          <a:srcRect l="15105"/>
          <a:stretch/>
        </p:blipFill>
        <p:spPr>
          <a:xfrm>
            <a:off x="9479652" y="2298882"/>
            <a:ext cx="7696200" cy="5099383"/>
          </a:xfrm>
          <a:prstGeom prst="rect">
            <a:avLst/>
          </a:prstGeom>
        </p:spPr>
      </p:pic>
      <p:sp>
        <p:nvSpPr>
          <p:cNvPr id="2" name="AutoShape 2"/>
          <p:cNvSpPr/>
          <p:nvPr/>
        </p:nvSpPr>
        <p:spPr>
          <a:xfrm flipV="1">
            <a:off x="533400" y="8785483"/>
            <a:ext cx="17145000" cy="15617"/>
          </a:xfrm>
          <a:prstGeom prst="line">
            <a:avLst/>
          </a:prstGeom>
          <a:ln w="38100" cap="flat">
            <a:solidFill>
              <a:srgbClr val="CD4245"/>
            </a:solidFill>
            <a:prstDash val="solid"/>
            <a:headEnd type="none" w="sm" len="sm"/>
            <a:tailEnd type="none" w="sm" len="sm"/>
          </a:ln>
        </p:spPr>
        <p:txBody>
          <a:bodyPr/>
          <a:lstStyle/>
          <a:p>
            <a:endParaRPr lang="en-US"/>
          </a:p>
        </p:txBody>
      </p:sp>
      <p:sp>
        <p:nvSpPr>
          <p:cNvPr id="9" name="Freeform 9"/>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96991" y="2303451"/>
            <a:ext cx="8579122" cy="1477328"/>
          </a:xfrm>
          <a:prstGeom prst="rect">
            <a:avLst/>
          </a:prstGeom>
        </p:spPr>
        <p:txBody>
          <a:bodyPr wrap="square" lIns="0" tIns="0" rIns="0" bIns="0" rtlCol="0" anchor="t">
            <a:spAutoFit/>
          </a:bodyPr>
          <a:lstStyle/>
          <a:p>
            <a:pPr algn="r"/>
            <a:r>
              <a:rPr lang="ar-EG" sz="9600" b="1" dirty="0">
                <a:solidFill>
                  <a:srgbClr val="D22D35"/>
                </a:solidFill>
                <a:latin typeface="Impact"/>
                <a:ea typeface="Impact"/>
                <a:cs typeface="Impact"/>
                <a:sym typeface="Impact"/>
              </a:rPr>
              <a:t>عالم ضد زواج الأطفال</a:t>
            </a:r>
          </a:p>
        </p:txBody>
      </p:sp>
      <p:sp>
        <p:nvSpPr>
          <p:cNvPr id="11" name="TextBox 11"/>
          <p:cNvSpPr txBox="1"/>
          <p:nvPr/>
        </p:nvSpPr>
        <p:spPr>
          <a:xfrm>
            <a:off x="11921836" y="9512181"/>
            <a:ext cx="5791200" cy="363561"/>
          </a:xfrm>
          <a:prstGeom prst="rect">
            <a:avLst/>
          </a:prstGeom>
        </p:spPr>
        <p:txBody>
          <a:bodyPr wrap="square" lIns="0" tIns="0" rIns="0" bIns="0" rtlCol="0" anchor="t">
            <a:spAutoFit/>
          </a:bodyPr>
          <a:lstStyle/>
          <a:p>
            <a:pPr marL="0" lvl="0" indent="0" algn="just">
              <a:lnSpc>
                <a:spcPts val="2479"/>
              </a:lnSpc>
            </a:pPr>
            <a:r>
              <a:rPr lang="en-US" sz="3200" b="1" dirty="0" err="1">
                <a:solidFill>
                  <a:srgbClr val="000000"/>
                </a:solidFill>
                <a:latin typeface="Nunito Sans"/>
                <a:ea typeface="Nunito Sans"/>
                <a:cs typeface="Nunito Sans"/>
                <a:sym typeface="Nunito Sans"/>
              </a:rPr>
              <a:t>childmarriagefree.world</a:t>
            </a:r>
            <a:r>
              <a:rPr lang="en-US" sz="3200" b="1" dirty="0">
                <a:solidFill>
                  <a:srgbClr val="000000"/>
                </a:solidFill>
                <a:latin typeface="Nunito Sans"/>
                <a:ea typeface="Nunito Sans"/>
                <a:cs typeface="Nunito Sans"/>
                <a:sym typeface="Nunito Sans"/>
              </a:rPr>
              <a:t>/</a:t>
            </a:r>
            <a:r>
              <a:rPr lang="en-US" sz="3200" b="1" dirty="0" err="1">
                <a:solidFill>
                  <a:srgbClr val="000000"/>
                </a:solidFill>
                <a:latin typeface="Nunito Sans"/>
                <a:ea typeface="Nunito Sans"/>
                <a:cs typeface="Nunito Sans"/>
                <a:sym typeface="Nunito Sans"/>
              </a:rPr>
              <a:t>ar</a:t>
            </a:r>
            <a:endParaRPr lang="en-US" sz="3200" b="1" dirty="0">
              <a:solidFill>
                <a:srgbClr val="000000"/>
              </a:solidFill>
              <a:latin typeface="Nunito Sans"/>
              <a:ea typeface="Nunito Sans"/>
              <a:cs typeface="Nunito Sans"/>
              <a:sym typeface="Nunito Sans"/>
            </a:endParaRPr>
          </a:p>
        </p:txBody>
      </p:sp>
      <p:sp>
        <p:nvSpPr>
          <p:cNvPr id="12" name="TextBox 12"/>
          <p:cNvSpPr txBox="1"/>
          <p:nvPr/>
        </p:nvSpPr>
        <p:spPr>
          <a:xfrm>
            <a:off x="3276599" y="6094038"/>
            <a:ext cx="5550313" cy="1513876"/>
          </a:xfrm>
          <a:prstGeom prst="rect">
            <a:avLst/>
          </a:prstGeom>
        </p:spPr>
        <p:txBody>
          <a:bodyPr wrap="square" lIns="0" tIns="0" rIns="0" bIns="0" rtlCol="0" anchor="t">
            <a:spAutoFit/>
          </a:bodyPr>
          <a:lstStyle/>
          <a:p>
            <a:pPr marL="0" lvl="0" indent="0" algn="r">
              <a:lnSpc>
                <a:spcPts val="3919"/>
              </a:lnSpc>
            </a:pPr>
            <a:r>
              <a:rPr lang="ar-EG" sz="3600" b="1" dirty="0">
                <a:solidFill>
                  <a:srgbClr val="000000"/>
                </a:solidFill>
                <a:latin typeface="Nunito Sans Semi-Bold"/>
                <a:ea typeface="Nunito Sans Semi-Bold"/>
                <a:cs typeface="Nunito Sans Semi-Bold"/>
                <a:sym typeface="Nunito Sans Semi-Bold"/>
              </a:rPr>
              <a:t>أسبوع التعهد العالمي للقضاء على زواج الأطفال</a:t>
            </a:r>
          </a:p>
          <a:p>
            <a:pPr marL="0" lvl="0" indent="0" algn="r">
              <a:lnSpc>
                <a:spcPts val="3919"/>
              </a:lnSpc>
            </a:pPr>
            <a:r>
              <a:rPr lang="ar-EG" sz="3600" b="1" dirty="0">
                <a:solidFill>
                  <a:srgbClr val="000000"/>
                </a:solidFill>
                <a:latin typeface="Nunito Sans Semi-Bold"/>
                <a:ea typeface="Nunito Sans Semi-Bold"/>
                <a:cs typeface="Nunito Sans Semi-Bold"/>
                <a:sym typeface="Nunito Sans Semi-Bold"/>
              </a:rPr>
              <a:t>2-8 ديسمبر 2024</a:t>
            </a:r>
          </a:p>
        </p:txBody>
      </p:sp>
      <p:pic>
        <p:nvPicPr>
          <p:cNvPr id="6" name="Picture 5" descr="A red and black logo&#10;&#10;Description automatically generated">
            <a:extLst>
              <a:ext uri="{FF2B5EF4-FFF2-40B4-BE49-F238E27FC236}">
                <a16:creationId xmlns:a16="http://schemas.microsoft.com/office/drawing/2014/main" id="{88202897-DBC1-C337-B2AF-C37B82305B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091" y="8778759"/>
            <a:ext cx="3048909" cy="14228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284992" y="567909"/>
            <a:ext cx="16383000" cy="974626"/>
          </a:xfrm>
          <a:prstGeom prst="rect">
            <a:avLst/>
          </a:prstGeom>
        </p:spPr>
        <p:txBody>
          <a:bodyPr wrap="square" lIns="0" tIns="0" rIns="0" bIns="0" rtlCol="0" anchor="t">
            <a:spAutoFit/>
          </a:bodyPr>
          <a:lstStyle/>
          <a:p>
            <a:pPr algn="r">
              <a:lnSpc>
                <a:spcPts val="7560"/>
              </a:lnSpc>
            </a:pPr>
            <a:r>
              <a:rPr lang="ar-EG" sz="7200" dirty="0">
                <a:solidFill>
                  <a:srgbClr val="D22D35"/>
                </a:solidFill>
                <a:latin typeface="Impact"/>
                <a:ea typeface="Impact"/>
                <a:cs typeface="Impact"/>
                <a:sym typeface="Impact"/>
              </a:rPr>
              <a:t>ما أسباب زواج الأطفال؟</a:t>
            </a:r>
          </a:p>
        </p:txBody>
      </p:sp>
      <p:sp>
        <p:nvSpPr>
          <p:cNvPr id="10" name="TextBox 10"/>
          <p:cNvSpPr txBox="1"/>
          <p:nvPr/>
        </p:nvSpPr>
        <p:spPr>
          <a:xfrm>
            <a:off x="2362200" y="1996447"/>
            <a:ext cx="15305792" cy="5639749"/>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يسبب زواج الأطفال الفقر أيضًا: لذا فإن الفتيات اللواتي يتم تزويجهن بالإجبار في سن مبكرة لا يكملون تعليمهن، مما يقلل احتمال حصولهن علت عمل بأجر جيد في المستقبل. كما أن الفتيات من أمهات تزوجن وهن أطفال عرضة أيضًا لزواج الأطفال، مما يجعل دورة الفقر مستمرة.</a:t>
            </a:r>
          </a:p>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العيش في منطقة بها صراعات أو عرضة للكوارث المناخية يؤثر أيضًا على الفتيات ويجعلهن عرضة لزواج الأطفال، ويحدث ذلك عادة لأن الوالدين يعتقدان أنهما سيحميان بناتهم من العنف إذا تم تزويجهن.</a:t>
            </a:r>
          </a:p>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القوانين والحكومات الضعيفة: حتى إذا قرر القانون أن السن القانوني للزواج هو 18 عامًا، دون أي استثناءات، فإنه يجب على الحكومات إنفاق المال للتأكد من تنفيذ القانون. كما يجب عليهم توفير الخدمات التي تمنع تزويج الفتيات: مثل حماية الأطفال أو حق الحصول على الأمان والتعليم المجاني حتى تتمكن الفتيات من الذهاب إلى المدرسة. </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7BD44759-8D62-42A6-A47C-E7C965C5F569}"/>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3" name="Picture 2" descr="A red and black logo&#10;&#10;Description automatically generated">
            <a:extLst>
              <a:ext uri="{FF2B5EF4-FFF2-40B4-BE49-F238E27FC236}">
                <a16:creationId xmlns:a16="http://schemas.microsoft.com/office/drawing/2014/main" id="{8B2FA97A-7B17-7BFD-CC64-3A569BB4F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290300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3886705"/>
            <a:ext cx="16611600" cy="1922899"/>
          </a:xfrm>
          <a:prstGeom prst="rect">
            <a:avLst/>
          </a:prstGeom>
        </p:spPr>
        <p:txBody>
          <a:bodyPr wrap="square" lIns="0" tIns="0" rIns="0" bIns="0" rtlCol="0" anchor="t">
            <a:spAutoFit/>
          </a:bodyPr>
          <a:lstStyle/>
          <a:p>
            <a:pPr algn="r">
              <a:lnSpc>
                <a:spcPct val="120000"/>
              </a:lnSpc>
            </a:pPr>
            <a:r>
              <a:rPr lang="ar-EG" sz="11500" b="1" dirty="0">
                <a:solidFill>
                  <a:schemeClr val="bg1"/>
                </a:solidFill>
                <a:latin typeface="Impact"/>
                <a:ea typeface="Impact"/>
                <a:cs typeface="Impact"/>
                <a:sym typeface="Impact"/>
              </a:rPr>
              <a:t>ما نتائج زواج الأطفال؟</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4FFF8B27-B2A1-8F78-71B9-E172EE52A985}"/>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0FA03A4F-6FD7-BC58-A21C-7B071CA10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144250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68400" y="0"/>
            <a:ext cx="4419600" cy="54483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257580" y="611831"/>
            <a:ext cx="11383758" cy="1949252"/>
          </a:xfrm>
          <a:prstGeom prst="rect">
            <a:avLst/>
          </a:prstGeom>
        </p:spPr>
        <p:txBody>
          <a:bodyPr wrap="square" lIns="0" tIns="0" rIns="0" bIns="0" rtlCol="0" anchor="t">
            <a:spAutoFit/>
          </a:bodyPr>
          <a:lstStyle/>
          <a:p>
            <a:pPr algn="r">
              <a:lnSpc>
                <a:spcPts val="7560"/>
              </a:lnSpc>
            </a:pPr>
            <a:r>
              <a:rPr lang="ar-EG" sz="7200" b="1" dirty="0">
                <a:solidFill>
                  <a:srgbClr val="D22D35"/>
                </a:solidFill>
                <a:latin typeface="Impact"/>
                <a:ea typeface="Impact"/>
                <a:cs typeface="Impact"/>
                <a:sym typeface="Impact"/>
              </a:rPr>
              <a:t>ما النتائج المترتبة على زواج الأطفال؟</a:t>
            </a:r>
          </a:p>
        </p:txBody>
      </p:sp>
      <p:sp>
        <p:nvSpPr>
          <p:cNvPr id="10" name="TextBox 10"/>
          <p:cNvSpPr txBox="1"/>
          <p:nvPr/>
        </p:nvSpPr>
        <p:spPr>
          <a:xfrm>
            <a:off x="533400" y="2739052"/>
            <a:ext cx="12293184" cy="4271939"/>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يؤدي زواج الأطفال إلى حرمان الفتيات من الكثير من حقوقهن الأساسية، ويعرّض صحتهن وتعليمهن وعافيتهن للخطر. </a:t>
            </a:r>
          </a:p>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وإذا كانت الفتيات اللاتي يتزوجن في مرحلة الدراسة، فإن هذا الزواج عادة ما ينهي تعليمهن الرسمي. كما يؤدي عدم الذهاب إلى المدرسة إلى الحد من فهم الفتيات لحقوقهن حول القوانين، ويوقف تطوير تعليمهن ومهاراتهن. </a:t>
            </a:r>
          </a:p>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عندما تبدأ الفتاة حياتها الزوجية، فإنها عادة ما تقضي الكثير من الساعات لتنفيذ واجبات تجاه زوجها وأسرتها. وهذا يعني أن زواج الأطفال يجبر الفتيات على أن يصبحن عاملات وهن أطفال. </a:t>
            </a:r>
          </a:p>
          <a:p>
            <a:pPr lvl="0">
              <a:lnSpc>
                <a:spcPct val="115000"/>
              </a:lnSpc>
              <a:spcAft>
                <a:spcPts val="800"/>
              </a:spcAft>
              <a:buClr>
                <a:srgbClr val="CF123D"/>
              </a:buClr>
              <a:buSzPct val="45000"/>
              <a:tabLst>
                <a:tab pos="457200" algn="l"/>
              </a:tabLst>
            </a:pP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pic>
        <p:nvPicPr>
          <p:cNvPr id="6" name="Picture 5" descr="A child with a backpack&#10;&#10;Description automatically generated">
            <a:extLst>
              <a:ext uri="{FF2B5EF4-FFF2-40B4-BE49-F238E27FC236}">
                <a16:creationId xmlns:a16="http://schemas.microsoft.com/office/drawing/2014/main" id="{627AE2C7-8C0E-2A60-9CE1-72BC017B4FBF}"/>
              </a:ext>
            </a:extLst>
          </p:cNvPr>
          <p:cNvPicPr>
            <a:picLocks noChangeAspect="1"/>
          </p:cNvPicPr>
          <p:nvPr/>
        </p:nvPicPr>
        <p:blipFill>
          <a:blip r:embed="rId3" cstate="screen">
            <a:extLst>
              <a:ext uri="{28A0092B-C50C-407E-A947-70E740481C1C}">
                <a14:useLocalDpi xmlns:a14="http://schemas.microsoft.com/office/drawing/2010/main"/>
              </a:ext>
            </a:extLst>
          </a:blip>
          <a:srcRect t="-517"/>
          <a:stretch/>
        </p:blipFill>
        <p:spPr>
          <a:xfrm>
            <a:off x="13159522" y="253658"/>
            <a:ext cx="4636618" cy="6802699"/>
          </a:xfrm>
          <a:prstGeom prst="rect">
            <a:avLst/>
          </a:prstGeom>
        </p:spPr>
      </p:pic>
      <p:sp>
        <p:nvSpPr>
          <p:cNvPr id="13" name="TextBox 12">
            <a:extLst>
              <a:ext uri="{FF2B5EF4-FFF2-40B4-BE49-F238E27FC236}">
                <a16:creationId xmlns:a16="http://schemas.microsoft.com/office/drawing/2014/main" id="{6EE2CC13-5A80-FDB6-1ACC-42E7494735DB}"/>
              </a:ext>
            </a:extLst>
          </p:cNvPr>
          <p:cNvSpPr txBox="1"/>
          <p:nvPr/>
        </p:nvSpPr>
        <p:spPr>
          <a:xfrm>
            <a:off x="598175" y="6607667"/>
            <a:ext cx="12348460" cy="1562735"/>
          </a:xfrm>
          <a:prstGeom prst="rect">
            <a:avLst/>
          </a:prstGeom>
          <a:noFill/>
        </p:spPr>
        <p:txBody>
          <a:bodyPr wrap="square">
            <a:spAutoFit/>
          </a:bodyPr>
          <a:lstStyle/>
          <a:p>
            <a:pPr marL="34290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في المجتمعات التي يحدث فيها زواج أطفال، تزداد احتمالية العنف ضد النساء والفتيات عن طريق أزواجهن. وهذا لأن ديناميكيات الطاقة بين الفتاة وزوجها الذي يكون عادة شخصًا بالغًا، ومن المحتمل أن يكون أكبر منها بكثير. </a:t>
            </a:r>
          </a:p>
        </p:txBody>
      </p:sp>
      <p:grpSp>
        <p:nvGrpSpPr>
          <p:cNvPr id="14" name="Group 13">
            <a:extLst>
              <a:ext uri="{FF2B5EF4-FFF2-40B4-BE49-F238E27FC236}">
                <a16:creationId xmlns:a16="http://schemas.microsoft.com/office/drawing/2014/main" id="{521A9DE7-3AB9-D460-FF52-C6C073BEC100}"/>
              </a:ext>
            </a:extLst>
          </p:cNvPr>
          <p:cNvGrpSpPr/>
          <p:nvPr/>
        </p:nvGrpSpPr>
        <p:grpSpPr>
          <a:xfrm rot="10800000">
            <a:off x="533400" y="8301304"/>
            <a:ext cx="1383025" cy="587321"/>
            <a:chOff x="15316200" y="8018575"/>
            <a:chExt cx="2373625" cy="858725"/>
          </a:xfrm>
        </p:grpSpPr>
        <p:sp>
          <p:nvSpPr>
            <p:cNvPr id="16" name="Rounded Rectangle 15">
              <a:extLst>
                <a:ext uri="{FF2B5EF4-FFF2-40B4-BE49-F238E27FC236}">
                  <a16:creationId xmlns:a16="http://schemas.microsoft.com/office/drawing/2014/main" id="{9ADA514E-0590-8DDD-E7B2-E697C15CD994}"/>
                </a:ext>
              </a:extLst>
            </p:cNvPr>
            <p:cNvSpPr/>
            <p:nvPr/>
          </p:nvSpPr>
          <p:spPr>
            <a:xfrm>
              <a:off x="15316200" y="8018575"/>
              <a:ext cx="2373625" cy="85872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71E25AB8-91DF-D162-E223-66A2B42C0ED2}"/>
                </a:ext>
              </a:extLst>
            </p:cNvPr>
            <p:cNvSpPr/>
            <p:nvPr/>
          </p:nvSpPr>
          <p:spPr>
            <a:xfrm>
              <a:off x="15741012" y="8210496"/>
              <a:ext cx="1524000" cy="4748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11">
            <a:extLst>
              <a:ext uri="{FF2B5EF4-FFF2-40B4-BE49-F238E27FC236}">
                <a16:creationId xmlns:a16="http://schemas.microsoft.com/office/drawing/2014/main" id="{E90DF9A5-C8DF-C353-8CBD-4D78E2A559F5}"/>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8" name="Picture 7" descr="A red and black logo&#10;&#10;Description automatically generated">
            <a:extLst>
              <a:ext uri="{FF2B5EF4-FFF2-40B4-BE49-F238E27FC236}">
                <a16:creationId xmlns:a16="http://schemas.microsoft.com/office/drawing/2014/main" id="{535ABA55-B318-EDDC-0F42-681E00184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354036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344519" y="789800"/>
            <a:ext cx="11383758" cy="1949252"/>
          </a:xfrm>
          <a:prstGeom prst="rect">
            <a:avLst/>
          </a:prstGeom>
        </p:spPr>
        <p:txBody>
          <a:bodyPr wrap="square" lIns="0" tIns="0" rIns="0" bIns="0" rtlCol="0" anchor="t">
            <a:spAutoFit/>
          </a:bodyPr>
          <a:lstStyle/>
          <a:p>
            <a:pPr algn="r">
              <a:lnSpc>
                <a:spcPts val="7560"/>
              </a:lnSpc>
            </a:pPr>
            <a:r>
              <a:rPr lang="ar-EG" sz="7200" b="1" dirty="0">
                <a:solidFill>
                  <a:srgbClr val="D22D35"/>
                </a:solidFill>
                <a:latin typeface="Impact"/>
                <a:ea typeface="Impact"/>
                <a:cs typeface="Impact"/>
                <a:sym typeface="Impact"/>
              </a:rPr>
              <a:t>ما نتائج زواج الأطفال؟</a:t>
            </a:r>
          </a:p>
        </p:txBody>
      </p:sp>
      <p:sp>
        <p:nvSpPr>
          <p:cNvPr id="10" name="TextBox 10"/>
          <p:cNvSpPr txBox="1"/>
          <p:nvPr/>
        </p:nvSpPr>
        <p:spPr>
          <a:xfrm>
            <a:off x="533399" y="2739052"/>
            <a:ext cx="17251157" cy="3137975"/>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يسبب زواج الأطفال في تعرّض الفتيات إلى الاستغلال الجنسي والاغتصاب. وعادة يحدث زاوج الأطفال عندما تكون الفتاة أصغر من سن الموافقة القانونية على العلاقات الحميمية، وهذا يعني أن ممارسة الزوج للعلاقة الحميمية مع زوجة أقل من هذا السن يعتبر اغتصابًا. ومع ذلك، يوجد القليل من البلاد التي تقرر أن العلاقات بين رجل بالغ متزوج من طفلة غير قانوني.  </a:t>
            </a:r>
          </a:p>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عندما تصبح فتاة متزوجة حاملاً، فإن صحتها تتعرض للخطر. ربما لا يكون جسدها قد نضج بما يكفي من أجل التكيف مع الحمل، مما يجعلها أمام مضاعفات صحية أكبر، وحتى الوفاة نتيجة للولادة المبكرة أو مضاعفات نتيجة للولادة. كل عملية ولادة تعرّض صحة الرضيع وحياته للخطر أيضًا.</a:t>
            </a:r>
          </a:p>
          <a:p>
            <a:pPr marL="342900" lvl="0" indent="-342900">
              <a:lnSpc>
                <a:spcPct val="115000"/>
              </a:lnSpc>
              <a:spcAft>
                <a:spcPts val="800"/>
              </a:spcAft>
              <a:buClr>
                <a:srgbClr val="CF123D"/>
              </a:buClr>
              <a:buSzPct val="120000"/>
              <a:buFont typeface="Symbol" pitchFamily="2" charset="2"/>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عندما يتم تزويج الفتيات وإنكار حقوقهن، وخصوصًا التعليم، فإن قدرتهن على ضمان حصول أطفالهن على حقوقهم تكون محدودة أيضًا.</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6BF484C1-264E-4CEC-ACFF-9930F6D5AC50}"/>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3" name="Picture 2" descr="A red and black logo&#10;&#10;Description automatically generated">
            <a:extLst>
              <a:ext uri="{FF2B5EF4-FFF2-40B4-BE49-F238E27FC236}">
                <a16:creationId xmlns:a16="http://schemas.microsoft.com/office/drawing/2014/main" id="{711BE7C5-1E1D-8548-6C86-08C321C95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305802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2836931"/>
            <a:ext cx="16611600" cy="4022448"/>
          </a:xfrm>
          <a:prstGeom prst="rect">
            <a:avLst/>
          </a:prstGeom>
        </p:spPr>
        <p:txBody>
          <a:bodyPr wrap="square" lIns="0" tIns="0" rIns="0" bIns="0" rtlCol="0" anchor="t">
            <a:spAutoFit/>
          </a:bodyPr>
          <a:lstStyle/>
          <a:p>
            <a:pPr algn="r">
              <a:lnSpc>
                <a:spcPct val="120000"/>
              </a:lnSpc>
            </a:pPr>
            <a:r>
              <a:rPr lang="ar-EG" sz="11500" b="1">
                <a:solidFill>
                  <a:schemeClr val="bg1"/>
                </a:solidFill>
                <a:latin typeface="Impact"/>
                <a:ea typeface="Impact"/>
                <a:cs typeface="Impact"/>
                <a:sym typeface="Impact"/>
              </a:rPr>
              <a:t>كيف يمكننا القضاء على زواج الأطفال؟</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D1F048FB-BA43-2A4E-C996-7679C62E224E}"/>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115C5353-C437-722A-4AA2-18CD1A4DE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30034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2836931"/>
            <a:ext cx="16611600" cy="4022448"/>
          </a:xfrm>
          <a:prstGeom prst="rect">
            <a:avLst/>
          </a:prstGeom>
        </p:spPr>
        <p:txBody>
          <a:bodyPr wrap="square" lIns="0" tIns="0" rIns="0" bIns="0" rtlCol="0" anchor="t">
            <a:spAutoFit/>
          </a:bodyPr>
          <a:lstStyle/>
          <a:p>
            <a:pPr algn="r">
              <a:lnSpc>
                <a:spcPct val="120000"/>
              </a:lnSpc>
            </a:pPr>
            <a:r>
              <a:rPr lang="ar-EG" sz="11500" b="1">
                <a:solidFill>
                  <a:schemeClr val="bg1"/>
                </a:solidFill>
                <a:latin typeface="Impact"/>
                <a:ea typeface="Impact"/>
                <a:cs typeface="Impact"/>
                <a:sym typeface="Impact"/>
              </a:rPr>
              <a:t>التزم بالتعهد: تعاون معنا للقضاء على زواج الأطفال</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6D9318D8-7D5B-536E-57A7-2FFF52EBEA5E}"/>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8540DD0B-E44C-E1B9-6439-5942206E1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258896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raising their hands&#10;&#10;Description automatically generated">
            <a:extLst>
              <a:ext uri="{FF2B5EF4-FFF2-40B4-BE49-F238E27FC236}">
                <a16:creationId xmlns:a16="http://schemas.microsoft.com/office/drawing/2014/main" id="{6FB70B4B-90F7-28FA-4476-3428250CD694}"/>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rcRect/>
          <a:stretch/>
        </p:blipFill>
        <p:spPr>
          <a:xfrm>
            <a:off x="0" y="-419099"/>
            <a:ext cx="18288000" cy="10820400"/>
          </a:xfrm>
          <a:prstGeom prst="rect">
            <a:avLst/>
          </a:prstGeom>
        </p:spPr>
      </p:pic>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6" name="TextBox 10">
            <a:extLst>
              <a:ext uri="{FF2B5EF4-FFF2-40B4-BE49-F238E27FC236}">
                <a16:creationId xmlns:a16="http://schemas.microsoft.com/office/drawing/2014/main" id="{77050A10-553A-E323-49C8-C13E6370A1E5}"/>
              </a:ext>
            </a:extLst>
          </p:cNvPr>
          <p:cNvSpPr txBox="1"/>
          <p:nvPr/>
        </p:nvSpPr>
        <p:spPr>
          <a:xfrm>
            <a:off x="533401" y="1037544"/>
            <a:ext cx="17251157" cy="6359561"/>
          </a:xfrm>
          <a:prstGeom prst="rect">
            <a:avLst/>
          </a:prstGeom>
        </p:spPr>
        <p:txBody>
          <a:bodyPr wrap="square" lIns="0" tIns="0" rIns="0" bIns="0" rtlCol="0" anchor="t">
            <a:spAutoFit/>
          </a:bodyPr>
          <a:lstStyle/>
          <a:p>
            <a:pPr lvl="0">
              <a:lnSpc>
                <a:spcPct val="115000"/>
              </a:lnSpc>
              <a:spcAft>
                <a:spcPts val="800"/>
              </a:spcAft>
              <a:buClr>
                <a:srgbClr val="CF123D"/>
              </a:buClr>
              <a:buSzPct val="45000"/>
              <a:tabLst>
                <a:tab pos="457200" algn="l"/>
              </a:tabLst>
            </a:pPr>
            <a:r>
              <a:rPr lang="ar-EG" sz="5000" b="1" i="0" dirty="0">
                <a:solidFill>
                  <a:srgbClr val="222222"/>
                </a:solidFill>
                <a:latin typeface="Nunito Sans" pitchFamily="2" charset="77"/>
              </a:rPr>
              <a:t>لن أظل صامتًا. أتعهد بأن أفعل كل ما يمكنني للقضاء على زواج الأطفال في بلدي وحول العالم.</a:t>
            </a:r>
          </a:p>
          <a:p>
            <a:pPr lvl="0">
              <a:lnSpc>
                <a:spcPct val="115000"/>
              </a:lnSpc>
              <a:spcAft>
                <a:spcPts val="800"/>
              </a:spcAft>
              <a:buClr>
                <a:srgbClr val="CF123D"/>
              </a:buClr>
              <a:buSzPct val="45000"/>
              <a:tabLst>
                <a:tab pos="457200" algn="l"/>
              </a:tabLst>
            </a:pPr>
            <a:endParaRPr lang="en-GB" sz="2000" b="1" i="0" dirty="0">
              <a:solidFill>
                <a:srgbClr val="222222"/>
              </a:solidFill>
              <a:effectLst/>
              <a:latin typeface="Nunito Sans" pitchFamily="2" charset="77"/>
            </a:endParaRPr>
          </a:p>
          <a:p>
            <a:pPr lvl="0">
              <a:lnSpc>
                <a:spcPct val="115000"/>
              </a:lnSpc>
              <a:spcAft>
                <a:spcPts val="800"/>
              </a:spcAft>
              <a:buClr>
                <a:srgbClr val="CF123D"/>
              </a:buClr>
              <a:buSzPct val="45000"/>
              <a:tabLst>
                <a:tab pos="457200" algn="l"/>
              </a:tabLst>
            </a:pPr>
            <a:r>
              <a:rPr lang="ar-EG" sz="5000" b="1" i="0" dirty="0">
                <a:solidFill>
                  <a:srgbClr val="222222"/>
                </a:solidFill>
                <a:latin typeface="Nunito Sans" pitchFamily="2" charset="77"/>
              </a:rPr>
              <a:t> سوف:</a:t>
            </a:r>
          </a:p>
          <a:p>
            <a:pPr marL="571500" indent="-571500">
              <a:lnSpc>
                <a:spcPct val="115000"/>
              </a:lnSpc>
              <a:spcAft>
                <a:spcPts val="800"/>
              </a:spcAft>
              <a:buClr>
                <a:srgbClr val="CF123D"/>
              </a:buClr>
              <a:buSzPct val="120000"/>
              <a:buFont typeface="Arial" panose="020B0604020202020204" pitchFamily="34" charset="0"/>
              <a:buChar char="•"/>
              <a:tabLst>
                <a:tab pos="457200" algn="l"/>
              </a:tabLst>
            </a:pPr>
            <a:r>
              <a:rPr lang="ar-EG" sz="5000" b="0" i="0" dirty="0">
                <a:solidFill>
                  <a:srgbClr val="222222"/>
                </a:solidFill>
                <a:latin typeface="Nunito Sans" pitchFamily="2" charset="77"/>
              </a:rPr>
              <a:t>أكمل دراستي لأن من حقي أن أتعلم</a:t>
            </a:r>
          </a:p>
          <a:p>
            <a:pPr marL="571500" lvl="0" indent="-571500">
              <a:lnSpc>
                <a:spcPct val="115000"/>
              </a:lnSpc>
              <a:spcAft>
                <a:spcPts val="800"/>
              </a:spcAft>
              <a:buClr>
                <a:srgbClr val="CF123D"/>
              </a:buClr>
              <a:buSzPct val="120000"/>
              <a:buFont typeface="Arial" panose="020B0604020202020204" pitchFamily="34" charset="0"/>
              <a:buChar char="•"/>
              <a:tabLst>
                <a:tab pos="457200" algn="l"/>
              </a:tabLst>
            </a:pPr>
            <a:r>
              <a:rPr lang="ar-EG" sz="5000" b="0" i="0" dirty="0">
                <a:solidFill>
                  <a:srgbClr val="222222"/>
                </a:solidFill>
                <a:latin typeface="Nunito Sans" pitchFamily="2" charset="77"/>
              </a:rPr>
              <a:t>أقرر بنفسي عندما أكون شخصًا بالغًا من أريد الزواج منه</a:t>
            </a:r>
          </a:p>
          <a:p>
            <a:pPr marL="571500" lvl="0" indent="-571500">
              <a:lnSpc>
                <a:spcPct val="115000"/>
              </a:lnSpc>
              <a:spcAft>
                <a:spcPts val="800"/>
              </a:spcAft>
              <a:buClr>
                <a:srgbClr val="CF123D"/>
              </a:buClr>
              <a:buSzPct val="120000"/>
              <a:buFont typeface="Arial" panose="020B0604020202020204" pitchFamily="34" charset="0"/>
              <a:buChar char="•"/>
              <a:tabLst>
                <a:tab pos="457200" algn="l"/>
              </a:tabLst>
            </a:pPr>
            <a:r>
              <a:rPr lang="ar-EG" sz="5000" b="0" i="0" dirty="0">
                <a:solidFill>
                  <a:srgbClr val="222222"/>
                </a:solidFill>
                <a:latin typeface="Nunito Sans" pitchFamily="2" charset="77"/>
              </a:rPr>
              <a:t>أحمي الأطفال الآخرين عن طريق الإبلاغ بأمان عن زيجات الأطفال.</a:t>
            </a:r>
          </a:p>
        </p:txBody>
      </p:sp>
      <p:sp>
        <p:nvSpPr>
          <p:cNvPr id="2" name="TextBox 11">
            <a:extLst>
              <a:ext uri="{FF2B5EF4-FFF2-40B4-BE49-F238E27FC236}">
                <a16:creationId xmlns:a16="http://schemas.microsoft.com/office/drawing/2014/main" id="{3600F791-4B75-3793-E89A-BF62A0CE0C0C}"/>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3" name="Picture 2" descr="A red and black logo&#10;&#10;Description automatically generated">
            <a:extLst>
              <a:ext uri="{FF2B5EF4-FFF2-40B4-BE49-F238E27FC236}">
                <a16:creationId xmlns:a16="http://schemas.microsoft.com/office/drawing/2014/main" id="{B2129C22-015A-0F26-432F-BFC3F6EB6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113128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a:extLst>
              <a:ext uri="{FF2B5EF4-FFF2-40B4-BE49-F238E27FC236}">
                <a16:creationId xmlns:a16="http://schemas.microsoft.com/office/drawing/2014/main" id="{F9C79D00-FF93-4CD9-B9AD-C4C8E7F8DF06}"/>
              </a:ext>
            </a:extLst>
          </p:cNvPr>
          <p:cNvGrpSpPr/>
          <p:nvPr/>
        </p:nvGrpSpPr>
        <p:grpSpPr>
          <a:xfrm>
            <a:off x="9769908" y="5154629"/>
            <a:ext cx="7696200" cy="2627205"/>
            <a:chOff x="0" y="0"/>
            <a:chExt cx="1321562" cy="2251410"/>
          </a:xfrm>
        </p:grpSpPr>
        <p:sp>
          <p:nvSpPr>
            <p:cNvPr id="20" name="Freeform 3">
              <a:extLst>
                <a:ext uri="{FF2B5EF4-FFF2-40B4-BE49-F238E27FC236}">
                  <a16:creationId xmlns:a16="http://schemas.microsoft.com/office/drawing/2014/main" id="{9DD76262-57D3-8CA0-AE93-7AE7213DF000}"/>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dirty="0"/>
            </a:p>
          </p:txBody>
        </p:sp>
        <p:sp>
          <p:nvSpPr>
            <p:cNvPr id="21" name="TextBox 4">
              <a:extLst>
                <a:ext uri="{FF2B5EF4-FFF2-40B4-BE49-F238E27FC236}">
                  <a16:creationId xmlns:a16="http://schemas.microsoft.com/office/drawing/2014/main" id="{C46B1F26-65A9-0884-B1E3-E2CF6FD06035}"/>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2" name="AutoShape 2"/>
          <p:cNvSpPr/>
          <p:nvPr/>
        </p:nvSpPr>
        <p:spPr>
          <a:xfrm flipV="1">
            <a:off x="533400" y="8785483"/>
            <a:ext cx="17145000" cy="15617"/>
          </a:xfrm>
          <a:prstGeom prst="line">
            <a:avLst/>
          </a:prstGeom>
          <a:ln w="38100" cap="flat">
            <a:solidFill>
              <a:srgbClr val="CD4245"/>
            </a:solidFill>
            <a:prstDash val="solid"/>
            <a:headEnd type="none" w="sm" len="sm"/>
            <a:tailEnd type="none" w="sm" len="sm"/>
          </a:ln>
        </p:spPr>
        <p:txBody>
          <a:bodyPr/>
          <a:lstStyle/>
          <a:p>
            <a:endParaRPr lang="en-US"/>
          </a:p>
        </p:txBody>
      </p:sp>
      <p:sp>
        <p:nvSpPr>
          <p:cNvPr id="9" name="Freeform 9"/>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 name="Picture 3" descr="A young child with a backpack&#10;&#10;Description automatically generated">
            <a:extLst>
              <a:ext uri="{FF2B5EF4-FFF2-40B4-BE49-F238E27FC236}">
                <a16:creationId xmlns:a16="http://schemas.microsoft.com/office/drawing/2014/main" id="{3A3E8532-03D1-0088-A643-DA1830C3C8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8093" y="1733626"/>
            <a:ext cx="8534400" cy="5689600"/>
          </a:xfrm>
          <a:prstGeom prst="rect">
            <a:avLst/>
          </a:prstGeom>
        </p:spPr>
      </p:pic>
      <p:sp>
        <p:nvSpPr>
          <p:cNvPr id="10" name="TextBox 10"/>
          <p:cNvSpPr txBox="1"/>
          <p:nvPr/>
        </p:nvSpPr>
        <p:spPr>
          <a:xfrm>
            <a:off x="533400" y="1944541"/>
            <a:ext cx="7571078" cy="2954655"/>
          </a:xfrm>
          <a:prstGeom prst="rect">
            <a:avLst/>
          </a:prstGeom>
        </p:spPr>
        <p:txBody>
          <a:bodyPr wrap="square" lIns="0" tIns="0" rIns="0" bIns="0" rtlCol="0" anchor="t">
            <a:spAutoFit/>
          </a:bodyPr>
          <a:lstStyle/>
          <a:p>
            <a:pPr algn="r"/>
            <a:r>
              <a:rPr lang="ar-EG" sz="9600" b="1" dirty="0">
                <a:solidFill>
                  <a:srgbClr val="D22D35"/>
                </a:solidFill>
                <a:latin typeface="Impact"/>
                <a:ea typeface="Impact"/>
                <a:cs typeface="Impact"/>
                <a:sym typeface="Impact"/>
              </a:rPr>
              <a:t>شكرًا لك على مشاركتك!</a:t>
            </a:r>
          </a:p>
        </p:txBody>
      </p:sp>
      <p:sp>
        <p:nvSpPr>
          <p:cNvPr id="3" name="TextBox 12">
            <a:extLst>
              <a:ext uri="{FF2B5EF4-FFF2-40B4-BE49-F238E27FC236}">
                <a16:creationId xmlns:a16="http://schemas.microsoft.com/office/drawing/2014/main" id="{CA3C7633-896D-7ED5-19F6-57A02C6E56DA}"/>
              </a:ext>
            </a:extLst>
          </p:cNvPr>
          <p:cNvSpPr txBox="1"/>
          <p:nvPr/>
        </p:nvSpPr>
        <p:spPr>
          <a:xfrm>
            <a:off x="2743200" y="6085401"/>
            <a:ext cx="5361278" cy="1513876"/>
          </a:xfrm>
          <a:prstGeom prst="rect">
            <a:avLst/>
          </a:prstGeom>
        </p:spPr>
        <p:txBody>
          <a:bodyPr wrap="square" lIns="0" tIns="0" rIns="0" bIns="0" rtlCol="0" anchor="t">
            <a:spAutoFit/>
          </a:bodyPr>
          <a:lstStyle/>
          <a:p>
            <a:pPr marL="0" lvl="0" indent="0" algn="r">
              <a:lnSpc>
                <a:spcPts val="3919"/>
              </a:lnSpc>
            </a:pPr>
            <a:r>
              <a:rPr lang="ar-EG" sz="3600" b="1" dirty="0">
                <a:solidFill>
                  <a:srgbClr val="000000"/>
                </a:solidFill>
                <a:latin typeface="Nunito Sans Semi-Bold"/>
                <a:ea typeface="Nunito Sans Semi-Bold"/>
                <a:cs typeface="Nunito Sans Semi-Bold"/>
                <a:sym typeface="Nunito Sans Semi-Bold"/>
              </a:rPr>
              <a:t>أسبوع التعهد العالمي للقضاء على زواج الأطفال</a:t>
            </a:r>
          </a:p>
          <a:p>
            <a:pPr marL="0" lvl="0" indent="0" algn="r">
              <a:lnSpc>
                <a:spcPts val="3919"/>
              </a:lnSpc>
            </a:pPr>
            <a:r>
              <a:rPr lang="ar-EG" sz="3600" b="1" dirty="0">
                <a:solidFill>
                  <a:srgbClr val="000000"/>
                </a:solidFill>
                <a:latin typeface="Nunito Sans Semi-Bold"/>
                <a:ea typeface="Nunito Sans Semi-Bold"/>
                <a:cs typeface="Nunito Sans Semi-Bold"/>
                <a:sym typeface="Nunito Sans Semi-Bold"/>
              </a:rPr>
              <a:t>2-8 ديسمبر 2024</a:t>
            </a:r>
          </a:p>
        </p:txBody>
      </p:sp>
      <p:sp>
        <p:nvSpPr>
          <p:cNvPr id="5" name="TextBox 11">
            <a:extLst>
              <a:ext uri="{FF2B5EF4-FFF2-40B4-BE49-F238E27FC236}">
                <a16:creationId xmlns:a16="http://schemas.microsoft.com/office/drawing/2014/main" id="{C92C6F99-65BF-DFFB-7E84-F5DE5BFFC200}"/>
              </a:ext>
            </a:extLst>
          </p:cNvPr>
          <p:cNvSpPr txBox="1"/>
          <p:nvPr/>
        </p:nvSpPr>
        <p:spPr>
          <a:xfrm>
            <a:off x="11921836" y="9512181"/>
            <a:ext cx="5791200" cy="363561"/>
          </a:xfrm>
          <a:prstGeom prst="rect">
            <a:avLst/>
          </a:prstGeom>
        </p:spPr>
        <p:txBody>
          <a:bodyPr wrap="square" lIns="0" tIns="0" rIns="0" bIns="0" rtlCol="0" anchor="t">
            <a:spAutoFit/>
          </a:bodyPr>
          <a:lstStyle/>
          <a:p>
            <a:pPr marL="0" lvl="0" indent="0" algn="just">
              <a:lnSpc>
                <a:spcPts val="2479"/>
              </a:lnSpc>
            </a:pPr>
            <a:r>
              <a:rPr lang="en-US" sz="3200" b="1" dirty="0" err="1">
                <a:solidFill>
                  <a:srgbClr val="000000"/>
                </a:solidFill>
                <a:latin typeface="Nunito Sans"/>
                <a:ea typeface="Nunito Sans"/>
                <a:cs typeface="Nunito Sans"/>
                <a:sym typeface="Nunito Sans"/>
              </a:rPr>
              <a:t>childmarriagefree.world</a:t>
            </a:r>
            <a:r>
              <a:rPr lang="en-US" sz="3200" b="1" dirty="0">
                <a:solidFill>
                  <a:srgbClr val="000000"/>
                </a:solidFill>
                <a:latin typeface="Nunito Sans"/>
                <a:ea typeface="Nunito Sans"/>
                <a:cs typeface="Nunito Sans"/>
                <a:sym typeface="Nunito Sans"/>
              </a:rPr>
              <a:t>/</a:t>
            </a:r>
            <a:r>
              <a:rPr lang="en-US" sz="3200" b="1" dirty="0" err="1">
                <a:solidFill>
                  <a:srgbClr val="000000"/>
                </a:solidFill>
                <a:latin typeface="Nunito Sans"/>
                <a:ea typeface="Nunito Sans"/>
                <a:cs typeface="Nunito Sans"/>
                <a:sym typeface="Nunito Sans"/>
              </a:rPr>
              <a:t>ar</a:t>
            </a:r>
            <a:endParaRPr lang="en-US" sz="32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CCF18DC3-F93E-A408-03FA-6B20E5115D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091" y="8778759"/>
            <a:ext cx="3048909" cy="1422824"/>
          </a:xfrm>
          <a:prstGeom prst="rect">
            <a:avLst/>
          </a:prstGeom>
        </p:spPr>
      </p:pic>
    </p:spTree>
    <p:extLst>
      <p:ext uri="{BB962C8B-B14F-4D97-AF65-F5344CB8AC3E}">
        <p14:creationId xmlns:p14="http://schemas.microsoft.com/office/powerpoint/2010/main" val="215326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295401" y="3559014"/>
            <a:ext cx="16611600" cy="1898790"/>
          </a:xfrm>
          <a:prstGeom prst="rect">
            <a:avLst/>
          </a:prstGeom>
        </p:spPr>
        <p:txBody>
          <a:bodyPr wrap="square" lIns="0" tIns="0" rIns="0" bIns="0" rtlCol="0" anchor="t">
            <a:spAutoFit/>
          </a:bodyPr>
          <a:lstStyle/>
          <a:p>
            <a:pPr algn="r">
              <a:lnSpc>
                <a:spcPct val="120000"/>
              </a:lnSpc>
            </a:pPr>
            <a:r>
              <a:rPr lang="ar-EG" sz="11500" b="1">
                <a:solidFill>
                  <a:schemeClr val="bg1"/>
                </a:solidFill>
                <a:latin typeface="Impact"/>
                <a:ea typeface="Impact"/>
                <a:cs typeface="Impact"/>
                <a:sym typeface="Impact"/>
              </a:rPr>
              <a:t>ما المقصود بزواج الأطفال؟</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0D50D368-4BCE-D5FA-7AAC-59A0CB1339AA}"/>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CCCC2997-9972-DB31-6164-8446D597A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70195" y="0"/>
            <a:ext cx="501780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533400" y="576914"/>
            <a:ext cx="11383758" cy="974626"/>
          </a:xfrm>
          <a:prstGeom prst="rect">
            <a:avLst/>
          </a:prstGeom>
        </p:spPr>
        <p:txBody>
          <a:bodyPr wrap="square" lIns="0" tIns="0" rIns="0" bIns="0" rtlCol="0" anchor="t">
            <a:spAutoFit/>
          </a:bodyPr>
          <a:lstStyle/>
          <a:p>
            <a:pPr algn="r">
              <a:lnSpc>
                <a:spcPts val="7560"/>
              </a:lnSpc>
            </a:pPr>
            <a:r>
              <a:rPr lang="ar-EG" sz="7200" b="1">
                <a:solidFill>
                  <a:srgbClr val="D22D35"/>
                </a:solidFill>
                <a:latin typeface="Impact"/>
                <a:ea typeface="Impact"/>
                <a:cs typeface="Impact"/>
                <a:sym typeface="Impact"/>
              </a:rPr>
              <a:t>ما المقصود بزواج الأطفال؟</a:t>
            </a:r>
          </a:p>
        </p:txBody>
      </p:sp>
      <p:sp>
        <p:nvSpPr>
          <p:cNvPr id="10" name="TextBox 10"/>
          <p:cNvSpPr txBox="1"/>
          <p:nvPr/>
        </p:nvSpPr>
        <p:spPr>
          <a:xfrm>
            <a:off x="533400" y="2436282"/>
            <a:ext cx="11506200" cy="5325240"/>
          </a:xfrm>
          <a:prstGeom prst="rect">
            <a:avLst/>
          </a:prstGeom>
        </p:spPr>
        <p:txBody>
          <a:bodyPr wrap="square" lIns="0" tIns="0" rIns="0" bIns="0" rtlCol="0" anchor="t">
            <a:spAutoFit/>
          </a:bodyPr>
          <a:lstStyle/>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زواج الأطفال هو ارتباط رسمي أو غير رسمي يكون فيه أحد الزوجين أو كلاهما أقل من سن 18 عامًا. </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تزداد احتمالية حدوث زواج الأطفال بالنسبة إلى الإناث مقارنة بالذكور. تقول التقديرات أن عدد 640 مليون امرأة حية حاليًا قد تعرضت للزواج قبل بلوغ سن 18 عامًا، مقارنة بحوالي 115 مليون رجل.</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وحول العالم، توجد امرأة يافعة من كل خمس نساء تزوجت وهي طفلة وفي الأغلب في سن 12 أو 13 أو 14 عامًا. </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تقل نسبة زواج الأطفال ببطء، ولكن في بعض أطراف العالم، تزداد النسبة بين الإناث في البيئات الفقيرة.</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 زواج الأطفال هو انتهاك للحقوق ونوع من العنف ضد الإناث (أو عنف بسبب النوع).</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pic>
        <p:nvPicPr>
          <p:cNvPr id="15" name="Picture 14" descr="A young child sitting at a desk&#10;&#10;Description automatically generated">
            <a:extLst>
              <a:ext uri="{FF2B5EF4-FFF2-40B4-BE49-F238E27FC236}">
                <a16:creationId xmlns:a16="http://schemas.microsoft.com/office/drawing/2014/main" id="{FEEE82C7-BE08-035A-1580-A4EA12BA43B2}"/>
              </a:ext>
            </a:extLst>
          </p:cNvPr>
          <p:cNvPicPr>
            <a:picLocks noChangeAspect="1"/>
          </p:cNvPicPr>
          <p:nvPr/>
        </p:nvPicPr>
        <p:blipFill>
          <a:blip r:embed="rId3"/>
          <a:srcRect l="19984" t="836" r="33369" b="-836"/>
          <a:stretch/>
        </p:blipFill>
        <p:spPr>
          <a:xfrm>
            <a:off x="12573000" y="416021"/>
            <a:ext cx="5262923" cy="7521570"/>
          </a:xfrm>
          <a:prstGeom prst="rect">
            <a:avLst/>
          </a:prstGeom>
        </p:spPr>
      </p:pic>
      <p:sp>
        <p:nvSpPr>
          <p:cNvPr id="5" name="TextBox 11">
            <a:extLst>
              <a:ext uri="{FF2B5EF4-FFF2-40B4-BE49-F238E27FC236}">
                <a16:creationId xmlns:a16="http://schemas.microsoft.com/office/drawing/2014/main" id="{051870AC-4DE8-7B6B-E64B-C875AC5A5DF9}"/>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7518F177-7451-9916-9CEA-ABF2E9C18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9744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dirty="0"/>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3722428"/>
            <a:ext cx="16611600" cy="4022448"/>
          </a:xfrm>
          <a:prstGeom prst="rect">
            <a:avLst/>
          </a:prstGeom>
        </p:spPr>
        <p:txBody>
          <a:bodyPr wrap="square" lIns="0" tIns="0" rIns="0" bIns="0" rtlCol="0" anchor="t">
            <a:spAutoFit/>
          </a:bodyPr>
          <a:lstStyle/>
          <a:p>
            <a:pPr algn="r">
              <a:lnSpc>
                <a:spcPct val="120000"/>
              </a:lnSpc>
            </a:pPr>
            <a:r>
              <a:rPr lang="ar-EG" sz="11500" dirty="0">
                <a:solidFill>
                  <a:schemeClr val="bg1"/>
                </a:solidFill>
                <a:latin typeface="Impact"/>
                <a:ea typeface="Impact"/>
                <a:cs typeface="Impact"/>
                <a:sym typeface="Impact"/>
              </a:rPr>
              <a:t>أين يحدث زواج الأطفال؟</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4EDF05F0-C838-173D-CFA8-E1FE2A528F21}"/>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9CFEAEA1-23A2-42A4-B3FC-61A250E37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281264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33400" y="576914"/>
            <a:ext cx="16764000" cy="974626"/>
          </a:xfrm>
          <a:prstGeom prst="rect">
            <a:avLst/>
          </a:prstGeom>
        </p:spPr>
        <p:txBody>
          <a:bodyPr wrap="square" lIns="0" tIns="0" rIns="0" bIns="0" rtlCol="0" anchor="t">
            <a:spAutoFit/>
          </a:bodyPr>
          <a:lstStyle/>
          <a:p>
            <a:pPr algn="r">
              <a:lnSpc>
                <a:spcPts val="7560"/>
              </a:lnSpc>
            </a:pPr>
            <a:r>
              <a:rPr lang="ar-EG" sz="7200">
                <a:solidFill>
                  <a:srgbClr val="D22D35"/>
                </a:solidFill>
                <a:latin typeface="Impact"/>
                <a:ea typeface="Impact"/>
                <a:cs typeface="Impact"/>
                <a:sym typeface="Impact"/>
              </a:rPr>
              <a:t>أين يحدث زواج الأطفال؟</a:t>
            </a:r>
          </a:p>
        </p:txBody>
      </p:sp>
      <p:sp>
        <p:nvSpPr>
          <p:cNvPr id="10" name="TextBox 10"/>
          <p:cNvSpPr txBox="1"/>
          <p:nvPr/>
        </p:nvSpPr>
        <p:spPr>
          <a:xfrm>
            <a:off x="533400" y="2436282"/>
            <a:ext cx="16764000" cy="3280898"/>
          </a:xfrm>
          <a:prstGeom prst="rect">
            <a:avLst/>
          </a:prstGeom>
        </p:spPr>
        <p:txBody>
          <a:bodyPr wrap="square" lIns="0" tIns="0" rIns="0" bIns="0" rtlCol="0" anchor="t">
            <a:spAutoFit/>
          </a:bodyPr>
          <a:lstStyle/>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يحدث زواج الأطفال في كل منطقة في العالم، ولكن يتم بدرجات متفاوتة.</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في أفريقيا جنوب الصحراء، تم زواج 30% من الفتيات الصغار في سن الطفولة. ومع ذلك، فإن في بعض البلاد في المنطقة توجد معدلات أعلى من غيرها- على سبيل المثال، يصل المعدل إلى 76%، ومقارنة بدولة رواندا (6%) وجنوب أفريقيا (4%).</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وبشكل عام، يوجد في الهند ثلث كل نساء العالم (من كل الأعمار) اللواتي تم تزويجهن في سن الطفولة.</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يمثل مكان إقامتك في بلد معينة عاملاً مهمًا: فنرى أن الفتيات في المناطق الريفية تزداد نسبة زواجهن في سن الطفولة، مقارنة بالفتيات الذين يقطنون البلدات والمدن.</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2CD7CA4C-F198-55DA-A33B-C736659552BF}"/>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3" name="Picture 2" descr="A red and black logo&#10;&#10;Description automatically generated">
            <a:extLst>
              <a:ext uri="{FF2B5EF4-FFF2-40B4-BE49-F238E27FC236}">
                <a16:creationId xmlns:a16="http://schemas.microsoft.com/office/drawing/2014/main" id="{B8DB050B-4F3B-BF0C-9835-AD96E1E72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242881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295401" y="3559014"/>
            <a:ext cx="16611600" cy="1898790"/>
          </a:xfrm>
          <a:prstGeom prst="rect">
            <a:avLst/>
          </a:prstGeom>
        </p:spPr>
        <p:txBody>
          <a:bodyPr wrap="square" lIns="0" tIns="0" rIns="0" bIns="0" rtlCol="0" anchor="t">
            <a:spAutoFit/>
          </a:bodyPr>
          <a:lstStyle/>
          <a:p>
            <a:pPr algn="r">
              <a:lnSpc>
                <a:spcPct val="120000"/>
              </a:lnSpc>
            </a:pPr>
            <a:r>
              <a:rPr lang="ar-EG" sz="11500" b="1">
                <a:solidFill>
                  <a:schemeClr val="bg1"/>
                </a:solidFill>
                <a:latin typeface="Impact"/>
                <a:ea typeface="Impact"/>
                <a:cs typeface="Impact"/>
                <a:sym typeface="Impact"/>
              </a:rPr>
              <a:t>هل زواج الأطفال قانوني؟</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EDD6F226-514F-97C6-8ABE-493C8E3265AC}"/>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D02C6F2E-3301-F18A-A70D-BE982DF41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133492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33400" y="576914"/>
            <a:ext cx="16764000" cy="974626"/>
          </a:xfrm>
          <a:prstGeom prst="rect">
            <a:avLst/>
          </a:prstGeom>
        </p:spPr>
        <p:txBody>
          <a:bodyPr wrap="square" lIns="0" tIns="0" rIns="0" bIns="0" rtlCol="0" anchor="t">
            <a:spAutoFit/>
          </a:bodyPr>
          <a:lstStyle/>
          <a:p>
            <a:pPr algn="r">
              <a:lnSpc>
                <a:spcPts val="7560"/>
              </a:lnSpc>
            </a:pPr>
            <a:r>
              <a:rPr lang="ar-EG" sz="7200" b="1">
                <a:solidFill>
                  <a:srgbClr val="D22D35"/>
                </a:solidFill>
                <a:latin typeface="Impact"/>
                <a:ea typeface="Impact"/>
                <a:cs typeface="Impact"/>
                <a:sym typeface="Impact"/>
              </a:rPr>
              <a:t>هل زواج الأطفال قانوني؟</a:t>
            </a:r>
          </a:p>
        </p:txBody>
      </p:sp>
      <p:sp>
        <p:nvSpPr>
          <p:cNvPr id="10" name="TextBox 10"/>
          <p:cNvSpPr txBox="1"/>
          <p:nvPr/>
        </p:nvSpPr>
        <p:spPr>
          <a:xfrm>
            <a:off x="533400" y="2436282"/>
            <a:ext cx="16764000" cy="2187265"/>
          </a:xfrm>
          <a:prstGeom prst="rect">
            <a:avLst/>
          </a:prstGeom>
        </p:spPr>
        <p:txBody>
          <a:bodyPr wrap="square" lIns="0" tIns="0" rIns="0" bIns="0" rtlCol="0" anchor="t">
            <a:spAutoFit/>
          </a:bodyPr>
          <a:lstStyle/>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على الرغم من تحديد سن 18 عامًا على أنه سن قانوني للزواج، يوجد العديد من الاستثناءات التي تجعل زواج الأطفال قانونيًا.</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 تشمل معظم الاستثناءات التنظيمية الحصول على موافقة الوالدين أو أولياء الأمر، والحصول على إذن من القاضي أو المسؤول الحكومي، والاعتراف القانوني للزيجات التي تتم وفقًا للممارسات الثقافية والتقليدية.</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أقل من 40 دولة حول العالم قد حددت السن القانوني للزواج بعمر 18 عامًا دون أي استثناءات.</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2" name="TextBox 11">
            <a:extLst>
              <a:ext uri="{FF2B5EF4-FFF2-40B4-BE49-F238E27FC236}">
                <a16:creationId xmlns:a16="http://schemas.microsoft.com/office/drawing/2014/main" id="{F36DF5E0-EFFF-957B-C1BD-B73352328940}"/>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3" name="Picture 2" descr="A red and black logo&#10;&#10;Description automatically generated">
            <a:extLst>
              <a:ext uri="{FF2B5EF4-FFF2-40B4-BE49-F238E27FC236}">
                <a16:creationId xmlns:a16="http://schemas.microsoft.com/office/drawing/2014/main" id="{A5537485-220B-73B5-A106-6D4583C64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419748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990600" y="3886705"/>
            <a:ext cx="16611600" cy="1922899"/>
          </a:xfrm>
          <a:prstGeom prst="rect">
            <a:avLst/>
          </a:prstGeom>
        </p:spPr>
        <p:txBody>
          <a:bodyPr wrap="square" lIns="0" tIns="0" rIns="0" bIns="0" rtlCol="0" anchor="t">
            <a:spAutoFit/>
          </a:bodyPr>
          <a:lstStyle/>
          <a:p>
            <a:pPr algn="r">
              <a:lnSpc>
                <a:spcPct val="120000"/>
              </a:lnSpc>
            </a:pPr>
            <a:r>
              <a:rPr lang="ar-EG" sz="11500" b="1" dirty="0">
                <a:solidFill>
                  <a:schemeClr val="bg1"/>
                </a:solidFill>
                <a:latin typeface="Impact"/>
                <a:ea typeface="Impact"/>
                <a:cs typeface="Impact"/>
                <a:sym typeface="Impact"/>
              </a:rPr>
              <a:t>ما أسباب زواج الأطفال؟</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5" name="TextBox 11">
            <a:extLst>
              <a:ext uri="{FF2B5EF4-FFF2-40B4-BE49-F238E27FC236}">
                <a16:creationId xmlns:a16="http://schemas.microsoft.com/office/drawing/2014/main" id="{8946264C-0F0D-1952-0102-3427583917D7}"/>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6" name="Picture 5" descr="A red and black logo&#10;&#10;Description automatically generated">
            <a:extLst>
              <a:ext uri="{FF2B5EF4-FFF2-40B4-BE49-F238E27FC236}">
                <a16:creationId xmlns:a16="http://schemas.microsoft.com/office/drawing/2014/main" id="{48736B23-0C67-094B-52F1-84C46437D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138533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306067" y="611206"/>
            <a:ext cx="11383758" cy="1949252"/>
          </a:xfrm>
          <a:prstGeom prst="rect">
            <a:avLst/>
          </a:prstGeom>
        </p:spPr>
        <p:txBody>
          <a:bodyPr wrap="square" lIns="0" tIns="0" rIns="0" bIns="0" rtlCol="0" anchor="t">
            <a:spAutoFit/>
          </a:bodyPr>
          <a:lstStyle/>
          <a:p>
            <a:pPr algn="r">
              <a:lnSpc>
                <a:spcPts val="7560"/>
              </a:lnSpc>
            </a:pPr>
            <a:r>
              <a:rPr lang="ar-EG" sz="7200" b="1">
                <a:solidFill>
                  <a:srgbClr val="D22D35"/>
                </a:solidFill>
                <a:latin typeface="Impact"/>
                <a:ea typeface="Impact"/>
                <a:cs typeface="Impact"/>
                <a:sym typeface="Impact"/>
              </a:rPr>
              <a:t>ما أسباب زواج الأطفال؟</a:t>
            </a:r>
          </a:p>
        </p:txBody>
      </p:sp>
      <p:sp>
        <p:nvSpPr>
          <p:cNvPr id="10" name="TextBox 10"/>
          <p:cNvSpPr txBox="1"/>
          <p:nvPr/>
        </p:nvSpPr>
        <p:spPr>
          <a:xfrm>
            <a:off x="6306067" y="2724612"/>
            <a:ext cx="11506200" cy="4255780"/>
          </a:xfrm>
          <a:prstGeom prst="rect">
            <a:avLst/>
          </a:prstGeom>
        </p:spPr>
        <p:txBody>
          <a:bodyPr wrap="square" lIns="0" tIns="0" rIns="0" bIns="0" rtlCol="0" anchor="t">
            <a:spAutoFit/>
          </a:bodyPr>
          <a:lstStyle/>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عدم المساواة بين الجنسين هي السبب الرئيسي لزواج الأطفال. وهو تمييز ضد المرأة والإناث والذي يحدث بسبب الاختلافات بين الجنسين مثل الاختلافات الجسدية والبيولوجية، والاختلافات في التطور وطرق التفكير. </a:t>
            </a:r>
          </a:p>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تتسبب المعتقدات الثقافية والاجتماعية أيضًا في عدم المساواة بين الجنسين، وفيه تصبح الإناث أقل درجة أو أقل قيمة من الذكور. </a:t>
            </a:r>
          </a:p>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ar-EG" sz="2800" dirty="0">
                <a:latin typeface="Nunito Sans" pitchFamily="2" charset="77"/>
                <a:ea typeface="Avenir" panose="02000503020000020003" pitchFamily="2" charset="0"/>
                <a:cs typeface="Avenir" panose="02000503020000020003" pitchFamily="2" charset="0"/>
              </a:rPr>
              <a:t>كما أن الفقر هو سبب آخر رئيسي لزواج الأطفال حيث تزداد احتمالية زواج البنات في العائلات الفقيرة مقارنة بالفتيات من العائلات الأكثر غنى.</a:t>
            </a:r>
          </a:p>
          <a:p>
            <a:pPr marL="514350" lvl="0" indent="-514350">
              <a:lnSpc>
                <a:spcPct val="115000"/>
              </a:lnSpc>
              <a:spcAft>
                <a:spcPts val="800"/>
              </a:spcAft>
              <a:buClr>
                <a:srgbClr val="CF123D"/>
              </a:buClr>
              <a:buSzPts val="1000"/>
              <a:buFont typeface="Arial" panose="020B0604020202020204" pitchFamily="34" charset="0"/>
              <a:buChar char="•"/>
              <a:tabLst>
                <a:tab pos="457200" algn="l"/>
              </a:tabLst>
            </a:pP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grpSp>
        <p:nvGrpSpPr>
          <p:cNvPr id="5" name="Group 2">
            <a:extLst>
              <a:ext uri="{FF2B5EF4-FFF2-40B4-BE49-F238E27FC236}">
                <a16:creationId xmlns:a16="http://schemas.microsoft.com/office/drawing/2014/main" id="{606A3B38-F428-F1BA-7E08-4679DCE52F43}"/>
              </a:ext>
            </a:extLst>
          </p:cNvPr>
          <p:cNvGrpSpPr/>
          <p:nvPr/>
        </p:nvGrpSpPr>
        <p:grpSpPr>
          <a:xfrm>
            <a:off x="-6927" y="-107816"/>
            <a:ext cx="5017805" cy="5753100"/>
            <a:chOff x="0" y="0"/>
            <a:chExt cx="1321562" cy="2251410"/>
          </a:xfrm>
        </p:grpSpPr>
        <p:sp>
          <p:nvSpPr>
            <p:cNvPr id="6" name="Freeform 3">
              <a:extLst>
                <a:ext uri="{FF2B5EF4-FFF2-40B4-BE49-F238E27FC236}">
                  <a16:creationId xmlns:a16="http://schemas.microsoft.com/office/drawing/2014/main" id="{5E9E1FAB-1D05-EB48-3E92-90504022326B}"/>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8" name="TextBox 4">
              <a:extLst>
                <a:ext uri="{FF2B5EF4-FFF2-40B4-BE49-F238E27FC236}">
                  <a16:creationId xmlns:a16="http://schemas.microsoft.com/office/drawing/2014/main" id="{8F72BF1B-9B84-3BCA-7C2C-D0DC17FA1A40}"/>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pic>
        <p:nvPicPr>
          <p:cNvPr id="16" name="Picture 15" descr="A person sitting on a bench with a computer&#10;&#10;Description automatically generated">
            <a:extLst>
              <a:ext uri="{FF2B5EF4-FFF2-40B4-BE49-F238E27FC236}">
                <a16:creationId xmlns:a16="http://schemas.microsoft.com/office/drawing/2014/main" id="{037425BA-249C-3D64-1172-1BC52886EE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8874" y="324118"/>
            <a:ext cx="5320703" cy="7242068"/>
          </a:xfrm>
          <a:prstGeom prst="rect">
            <a:avLst/>
          </a:prstGeom>
        </p:spPr>
      </p:pic>
      <p:grpSp>
        <p:nvGrpSpPr>
          <p:cNvPr id="20" name="Group 19">
            <a:extLst>
              <a:ext uri="{FF2B5EF4-FFF2-40B4-BE49-F238E27FC236}">
                <a16:creationId xmlns:a16="http://schemas.microsoft.com/office/drawing/2014/main" id="{525684E6-20BA-2C8D-DEFD-F002F85AE31A}"/>
              </a:ext>
            </a:extLst>
          </p:cNvPr>
          <p:cNvGrpSpPr/>
          <p:nvPr/>
        </p:nvGrpSpPr>
        <p:grpSpPr>
          <a:xfrm rot="10800000">
            <a:off x="533400" y="8267700"/>
            <a:ext cx="1383025" cy="587321"/>
            <a:chOff x="15316200" y="8018575"/>
            <a:chExt cx="2373625" cy="858725"/>
          </a:xfrm>
        </p:grpSpPr>
        <p:sp>
          <p:nvSpPr>
            <p:cNvPr id="18" name="Rounded Rectangle 17">
              <a:extLst>
                <a:ext uri="{FF2B5EF4-FFF2-40B4-BE49-F238E27FC236}">
                  <a16:creationId xmlns:a16="http://schemas.microsoft.com/office/drawing/2014/main" id="{3838B167-B348-54F0-0D73-8695AADB2727}"/>
                </a:ext>
              </a:extLst>
            </p:cNvPr>
            <p:cNvSpPr/>
            <p:nvPr/>
          </p:nvSpPr>
          <p:spPr>
            <a:xfrm>
              <a:off x="15316200" y="8018575"/>
              <a:ext cx="2373625" cy="85872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a:extLst>
                <a:ext uri="{FF2B5EF4-FFF2-40B4-BE49-F238E27FC236}">
                  <a16:creationId xmlns:a16="http://schemas.microsoft.com/office/drawing/2014/main" id="{03063A0B-B3A9-14E5-1C39-D4E914EF9567}"/>
                </a:ext>
              </a:extLst>
            </p:cNvPr>
            <p:cNvSpPr/>
            <p:nvPr/>
          </p:nvSpPr>
          <p:spPr>
            <a:xfrm>
              <a:off x="15741012" y="8210496"/>
              <a:ext cx="1524000" cy="4748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1">
            <a:extLst>
              <a:ext uri="{FF2B5EF4-FFF2-40B4-BE49-F238E27FC236}">
                <a16:creationId xmlns:a16="http://schemas.microsoft.com/office/drawing/2014/main" id="{C7F8BB96-AC2C-F84C-50F1-2335211A2634}"/>
              </a:ext>
            </a:extLst>
          </p:cNvPr>
          <p:cNvSpPr txBox="1"/>
          <p:nvPr/>
        </p:nvSpPr>
        <p:spPr>
          <a:xfrm>
            <a:off x="11921836" y="9512181"/>
            <a:ext cx="5791200"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r>
              <a:rPr lang="en-US" sz="2400" b="1" dirty="0">
                <a:solidFill>
                  <a:srgbClr val="000000"/>
                </a:solidFill>
                <a:latin typeface="Nunito Sans"/>
                <a:ea typeface="Nunito Sans"/>
                <a:cs typeface="Nunito Sans"/>
                <a:sym typeface="Nunito Sans"/>
              </a:rPr>
              <a:t>/</a:t>
            </a:r>
            <a:r>
              <a:rPr lang="en-US" sz="2400" b="1" dirty="0" err="1">
                <a:solidFill>
                  <a:srgbClr val="000000"/>
                </a:solidFill>
                <a:latin typeface="Nunito Sans"/>
                <a:ea typeface="Nunito Sans"/>
                <a:cs typeface="Nunito Sans"/>
                <a:sym typeface="Nunito Sans"/>
              </a:rPr>
              <a:t>ar</a:t>
            </a:r>
            <a:endParaRPr lang="en-US" sz="2400" b="1" dirty="0">
              <a:solidFill>
                <a:srgbClr val="000000"/>
              </a:solidFill>
              <a:latin typeface="Nunito Sans"/>
              <a:ea typeface="Nunito Sans"/>
              <a:cs typeface="Nunito Sans"/>
              <a:sym typeface="Nunito Sans"/>
            </a:endParaRPr>
          </a:p>
        </p:txBody>
      </p:sp>
      <p:pic>
        <p:nvPicPr>
          <p:cNvPr id="3" name="Picture 2" descr="A red and black logo&#10;&#10;Description automatically generated">
            <a:extLst>
              <a:ext uri="{FF2B5EF4-FFF2-40B4-BE49-F238E27FC236}">
                <a16:creationId xmlns:a16="http://schemas.microsoft.com/office/drawing/2014/main" id="{52071F2C-DE0F-524B-610A-340F28588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91" y="9134359"/>
            <a:ext cx="2286909" cy="1067224"/>
          </a:xfrm>
          <a:prstGeom prst="rect">
            <a:avLst/>
          </a:prstGeom>
        </p:spPr>
      </p:pic>
    </p:spTree>
    <p:extLst>
      <p:ext uri="{BB962C8B-B14F-4D97-AF65-F5344CB8AC3E}">
        <p14:creationId xmlns:p14="http://schemas.microsoft.com/office/powerpoint/2010/main" val="2376622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11529</TotalTime>
  <Words>1048</Words>
  <Application>Microsoft Macintosh PowerPoint</Application>
  <PresentationFormat>Custom</PresentationFormat>
  <Paragraphs>85</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Nunito Sans Semi-Bold</vt:lpstr>
      <vt:lpstr>Calibri</vt:lpstr>
      <vt:lpstr>Nunito Sans</vt:lpstr>
      <vt:lpstr>Symbol</vt:lpstr>
      <vt:lpstr>Aptos</vt:lpstr>
      <vt:lpstr>Impact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cp:lastModifiedBy>Shaharazad Abuel-Ealeh</cp:lastModifiedBy>
  <cp:revision>12</cp:revision>
  <dcterms:created xsi:type="dcterms:W3CDTF">2006-08-16T00:00:00Z</dcterms:created>
  <dcterms:modified xsi:type="dcterms:W3CDTF">2024-11-21T19:26:52Z</dcterms:modified>
  <dc:identifier>DAGQ731aRJk</dc:identifier>
</cp:coreProperties>
</file>